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5" r:id="rId1"/>
  </p:sldMasterIdLst>
  <p:notesMasterIdLst>
    <p:notesMasterId r:id="rId20"/>
  </p:notesMasterIdLst>
  <p:sldIdLst>
    <p:sldId id="296" r:id="rId2"/>
    <p:sldId id="353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</p:sldIdLst>
  <p:sldSz cx="13439775" cy="7559675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4" userDrawn="1">
          <p15:clr>
            <a:srgbClr val="A4A3A4"/>
          </p15:clr>
        </p15:guide>
        <p15:guide id="2" pos="3303" userDrawn="1">
          <p15:clr>
            <a:srgbClr val="A4A3A4"/>
          </p15:clr>
        </p15:guide>
        <p15:guide id="3" orient="horz" pos="4422" userDrawn="1">
          <p15:clr>
            <a:srgbClr val="A4A3A4"/>
          </p15:clr>
        </p15:guide>
        <p15:guide id="4" pos="4687" userDrawn="1">
          <p15:clr>
            <a:srgbClr val="A4A3A4"/>
          </p15:clr>
        </p15:guide>
        <p15:guide id="5" pos="2986" userDrawn="1">
          <p15:clr>
            <a:srgbClr val="A4A3A4"/>
          </p15:clr>
        </p15:guide>
        <p15:guide id="6" orient="horz" pos="2154" userDrawn="1">
          <p15:clr>
            <a:srgbClr val="A4A3A4"/>
          </p15:clr>
        </p15:guide>
        <p15:guide id="7" orient="horz" pos="181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рина Екатерина Леонидовна" initials="ГЕЛ" lastIdx="10" clrIdx="0">
    <p:extLst>
      <p:ext uri="{19B8F6BF-5375-455C-9EA6-DF929625EA0E}">
        <p15:presenceInfo xmlns:p15="http://schemas.microsoft.com/office/powerpoint/2012/main" userId="S-1-5-21-2542494797-2759003736-1566031932-20664" providerId="AD"/>
      </p:ext>
    </p:extLst>
  </p:cmAuthor>
  <p:cmAuthor id="2" name="Шевченко Владислав Сергеевич" initials="ШВС" lastIdx="1" clrIdx="1">
    <p:extLst>
      <p:ext uri="{19B8F6BF-5375-455C-9EA6-DF929625EA0E}">
        <p15:presenceInfo xmlns:p15="http://schemas.microsoft.com/office/powerpoint/2012/main" userId="S-1-5-21-2542494797-2759003736-1566031932-59160" providerId="AD"/>
      </p:ext>
    </p:extLst>
  </p:cmAuthor>
  <p:cmAuthor id="3" name="Перепечина Мария Викторовна" initials="ПМВ" lastIdx="1" clrIdx="2">
    <p:extLst>
      <p:ext uri="{19B8F6BF-5375-455C-9EA6-DF929625EA0E}">
        <p15:presenceInfo xmlns:p15="http://schemas.microsoft.com/office/powerpoint/2012/main" userId="S-1-5-21-2542494797-2759003736-1566031932-26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2D64"/>
    <a:srgbClr val="5B9BD5"/>
    <a:srgbClr val="ACDFFF"/>
    <a:srgbClr val="D5F2FF"/>
    <a:srgbClr val="FF0040"/>
    <a:srgbClr val="FFFFFF"/>
    <a:srgbClr val="00A6FF"/>
    <a:srgbClr val="FFCEDB"/>
    <a:srgbClr val="FF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6374" autoAdjust="0"/>
  </p:normalViewPr>
  <p:slideViewPr>
    <p:cSldViewPr snapToGrid="0" snapToObjects="1">
      <p:cViewPr varScale="1">
        <p:scale>
          <a:sx n="72" d="100"/>
          <a:sy n="72" d="100"/>
        </p:scale>
        <p:origin x="797" y="58"/>
      </p:cViewPr>
      <p:guideLst>
        <p:guide orient="horz" pos="1224"/>
        <p:guide pos="3303"/>
        <p:guide orient="horz" pos="4422"/>
        <p:guide pos="4687"/>
        <p:guide pos="2986"/>
        <p:guide orient="horz" pos="2154"/>
        <p:guide orient="horz" pos="18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CBB00A-7833-4316-8FBF-A668AA19F41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A913B6-9523-4C13-A1EF-823016FA6401}">
      <dgm:prSet custT="1"/>
      <dgm:spPr>
        <a:solidFill>
          <a:srgbClr val="FF2D64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100"/>
            <a:t>Кредиты и займы — источники заемного капитала</a:t>
          </a:r>
        </a:p>
      </dgm:t>
    </dgm:pt>
    <dgm:pt modelId="{58889721-C7F4-43DA-BFCD-7FE85E183767}" type="parTrans" cxnId="{FC051435-0A9D-4356-9C9F-52A5E5DCE499}">
      <dgm:prSet/>
      <dgm:spPr/>
      <dgm:t>
        <a:bodyPr/>
        <a:lstStyle/>
        <a:p>
          <a:endParaRPr lang="ru-RU" sz="2100"/>
        </a:p>
      </dgm:t>
    </dgm:pt>
    <dgm:pt modelId="{105368B7-7F7F-416F-B010-B8E3D6D7057F}" type="sibTrans" cxnId="{FC051435-0A9D-4356-9C9F-52A5E5DCE499}">
      <dgm:prSet/>
      <dgm:spPr/>
      <dgm:t>
        <a:bodyPr/>
        <a:lstStyle/>
        <a:p>
          <a:endParaRPr lang="ru-RU" sz="2100"/>
        </a:p>
      </dgm:t>
    </dgm:pt>
    <dgm:pt modelId="{549E01A4-7B0B-4B5B-9828-1E37C9A994BD}">
      <dgm:prSet custT="1"/>
      <dgm:spPr>
        <a:solidFill>
          <a:srgbClr val="FFFFFF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100" dirty="0">
              <a:solidFill>
                <a:schemeClr val="tx1">
                  <a:lumMod val="75000"/>
                  <a:lumOff val="25000"/>
                </a:schemeClr>
              </a:solidFill>
            </a:rPr>
            <a:t>Предоставляются на условиях возвратности, срочности и платности</a:t>
          </a:r>
        </a:p>
      </dgm:t>
    </dgm:pt>
    <dgm:pt modelId="{B7586B48-0775-4CE0-9431-44C04D1F4D9C}" type="parTrans" cxnId="{A5AFDF1B-B7E6-4FF3-8534-53506ABA3D25}">
      <dgm:prSet/>
      <dgm:spPr/>
      <dgm:t>
        <a:bodyPr/>
        <a:lstStyle/>
        <a:p>
          <a:endParaRPr lang="ru-RU" sz="2100"/>
        </a:p>
      </dgm:t>
    </dgm:pt>
    <dgm:pt modelId="{05406F63-A342-418E-A6C9-ACF4FF6966D3}" type="sibTrans" cxnId="{A5AFDF1B-B7E6-4FF3-8534-53506ABA3D25}">
      <dgm:prSet/>
      <dgm:spPr/>
      <dgm:t>
        <a:bodyPr/>
        <a:lstStyle/>
        <a:p>
          <a:endParaRPr lang="ru-RU" sz="2100"/>
        </a:p>
      </dgm:t>
    </dgm:pt>
    <dgm:pt modelId="{47A2C27E-3FD2-4CC2-98DC-A83D075169DB}">
      <dgm:prSet custT="1"/>
      <dgm:spPr>
        <a:solidFill>
          <a:srgbClr val="FFFFFF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100">
              <a:solidFill>
                <a:schemeClr val="tx1">
                  <a:lumMod val="75000"/>
                  <a:lumOff val="25000"/>
                </a:schemeClr>
              </a:solidFill>
            </a:rPr>
            <a:t>Используются для финансирования текущей и инвестиционной деятельности</a:t>
          </a:r>
        </a:p>
      </dgm:t>
    </dgm:pt>
    <dgm:pt modelId="{0969FB9C-309F-438F-B6C8-8F1D1801485A}" type="parTrans" cxnId="{F62C095E-0075-4F87-8BC6-435615419E1D}">
      <dgm:prSet/>
      <dgm:spPr/>
      <dgm:t>
        <a:bodyPr/>
        <a:lstStyle/>
        <a:p>
          <a:endParaRPr lang="ru-RU" sz="2100"/>
        </a:p>
      </dgm:t>
    </dgm:pt>
    <dgm:pt modelId="{697AB438-FB6B-430E-B08D-F8A197AF2E33}" type="sibTrans" cxnId="{F62C095E-0075-4F87-8BC6-435615419E1D}">
      <dgm:prSet/>
      <dgm:spPr/>
      <dgm:t>
        <a:bodyPr/>
        <a:lstStyle/>
        <a:p>
          <a:endParaRPr lang="ru-RU" sz="2100"/>
        </a:p>
      </dgm:t>
    </dgm:pt>
    <dgm:pt modelId="{4ADDBE54-DFC1-45A0-BAB9-5E48BE2AB102}">
      <dgm:prSet custT="1"/>
      <dgm:spPr>
        <a:solidFill>
          <a:srgbClr val="FF2D64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100"/>
            <a:t>Позволяют компенсировать недостаток собственных средств</a:t>
          </a:r>
        </a:p>
      </dgm:t>
    </dgm:pt>
    <dgm:pt modelId="{E5CD6215-B95B-4B68-910F-5595061B58FA}" type="parTrans" cxnId="{BB4C49AF-3701-481E-A89E-278CD056B4C2}">
      <dgm:prSet/>
      <dgm:spPr/>
      <dgm:t>
        <a:bodyPr/>
        <a:lstStyle/>
        <a:p>
          <a:endParaRPr lang="ru-RU" sz="2100"/>
        </a:p>
      </dgm:t>
    </dgm:pt>
    <dgm:pt modelId="{703F84AA-ABE2-4658-B4E0-1781CA4C7777}" type="sibTrans" cxnId="{BB4C49AF-3701-481E-A89E-278CD056B4C2}">
      <dgm:prSet/>
      <dgm:spPr/>
      <dgm:t>
        <a:bodyPr/>
        <a:lstStyle/>
        <a:p>
          <a:endParaRPr lang="ru-RU" sz="2100"/>
        </a:p>
      </dgm:t>
    </dgm:pt>
    <dgm:pt modelId="{CFD18281-0AE1-4C6A-86B1-4FF9E889FA82}">
      <dgm:prSet custT="1"/>
      <dgm:spPr>
        <a:solidFill>
          <a:srgbClr val="FF2D64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100"/>
            <a:t>Способствуют развитию и расширению бизнеса</a:t>
          </a:r>
        </a:p>
      </dgm:t>
    </dgm:pt>
    <dgm:pt modelId="{6DE1D9A5-7EA8-47F7-822A-3F784B2F206A}" type="parTrans" cxnId="{19EA3693-6451-4E0F-9000-7FCAF78EAB4D}">
      <dgm:prSet/>
      <dgm:spPr/>
      <dgm:t>
        <a:bodyPr/>
        <a:lstStyle/>
        <a:p>
          <a:endParaRPr lang="ru-RU" sz="2100"/>
        </a:p>
      </dgm:t>
    </dgm:pt>
    <dgm:pt modelId="{D83CA4EF-0A7C-4032-97FE-6B47FE1D40FD}" type="sibTrans" cxnId="{19EA3693-6451-4E0F-9000-7FCAF78EAB4D}">
      <dgm:prSet/>
      <dgm:spPr/>
      <dgm:t>
        <a:bodyPr/>
        <a:lstStyle/>
        <a:p>
          <a:endParaRPr lang="ru-RU" sz="2100"/>
        </a:p>
      </dgm:t>
    </dgm:pt>
    <dgm:pt modelId="{400C35E6-C224-4EBF-AC7C-B8A734D84DC9}">
      <dgm:prSet custT="1"/>
      <dgm:spPr>
        <a:solidFill>
          <a:srgbClr val="FFFFFF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100">
              <a:solidFill>
                <a:schemeClr val="tx1">
                  <a:lumMod val="75000"/>
                  <a:lumOff val="25000"/>
                </a:schemeClr>
              </a:solidFill>
            </a:rPr>
            <a:t>Требуют эффективного управления из-за финансовых рисков</a:t>
          </a:r>
        </a:p>
      </dgm:t>
    </dgm:pt>
    <dgm:pt modelId="{F95BA297-A2DC-4C85-A84D-7F5E5AD7A568}" type="parTrans" cxnId="{C73CFB34-CF82-492F-95F2-2EF4C67F9C81}">
      <dgm:prSet/>
      <dgm:spPr/>
      <dgm:t>
        <a:bodyPr/>
        <a:lstStyle/>
        <a:p>
          <a:endParaRPr lang="ru-RU" sz="2100"/>
        </a:p>
      </dgm:t>
    </dgm:pt>
    <dgm:pt modelId="{580BB140-0418-4895-9FCC-1A83EF251C14}" type="sibTrans" cxnId="{C73CFB34-CF82-492F-95F2-2EF4C67F9C81}">
      <dgm:prSet/>
      <dgm:spPr/>
      <dgm:t>
        <a:bodyPr/>
        <a:lstStyle/>
        <a:p>
          <a:endParaRPr lang="ru-RU" sz="2100"/>
        </a:p>
      </dgm:t>
    </dgm:pt>
    <dgm:pt modelId="{0238EF1D-60CB-4347-A4F1-60D63424DDB0}" type="pres">
      <dgm:prSet presAssocID="{28CBB00A-7833-4316-8FBF-A668AA19F413}" presName="diagram" presStyleCnt="0">
        <dgm:presLayoutVars>
          <dgm:dir/>
          <dgm:resizeHandles val="exact"/>
        </dgm:presLayoutVars>
      </dgm:prSet>
      <dgm:spPr/>
    </dgm:pt>
    <dgm:pt modelId="{05F68119-4DB3-4496-A3D8-C806212C2DB7}" type="pres">
      <dgm:prSet presAssocID="{549E01A4-7B0B-4B5B-9828-1E37C9A994BD}" presName="node" presStyleLbl="node1" presStyleIdx="0" presStyleCnt="6" custScaleX="413075" custScaleY="44312">
        <dgm:presLayoutVars>
          <dgm:bulletEnabled val="1"/>
        </dgm:presLayoutVars>
      </dgm:prSet>
      <dgm:spPr/>
    </dgm:pt>
    <dgm:pt modelId="{DF95A51F-442F-4A94-9E3E-B264081565A9}" type="pres">
      <dgm:prSet presAssocID="{05406F63-A342-418E-A6C9-ACF4FF6966D3}" presName="sibTrans" presStyleCnt="0"/>
      <dgm:spPr/>
    </dgm:pt>
    <dgm:pt modelId="{9536DEEB-1418-41BA-9CC3-0C0AB10A4AA4}" type="pres">
      <dgm:prSet presAssocID="{8FA913B6-9523-4C13-A1EF-823016FA6401}" presName="node" presStyleLbl="node1" presStyleIdx="1" presStyleCnt="6" custScaleX="413075" custScaleY="44312">
        <dgm:presLayoutVars>
          <dgm:bulletEnabled val="1"/>
        </dgm:presLayoutVars>
      </dgm:prSet>
      <dgm:spPr/>
    </dgm:pt>
    <dgm:pt modelId="{1539D912-E971-4DD5-9F68-4B229A3ED3F0}" type="pres">
      <dgm:prSet presAssocID="{105368B7-7F7F-416F-B010-B8E3D6D7057F}" presName="sibTrans" presStyleCnt="0"/>
      <dgm:spPr/>
    </dgm:pt>
    <dgm:pt modelId="{AF8BF0F3-A3A3-4DA4-A302-0BC734CD700B}" type="pres">
      <dgm:prSet presAssocID="{47A2C27E-3FD2-4CC2-98DC-A83D075169DB}" presName="node" presStyleLbl="node1" presStyleIdx="2" presStyleCnt="6" custScaleX="413075" custScaleY="44312">
        <dgm:presLayoutVars>
          <dgm:bulletEnabled val="1"/>
        </dgm:presLayoutVars>
      </dgm:prSet>
      <dgm:spPr/>
    </dgm:pt>
    <dgm:pt modelId="{7568CD8C-3BDF-4559-A8FA-58D5EED52568}" type="pres">
      <dgm:prSet presAssocID="{697AB438-FB6B-430E-B08D-F8A197AF2E33}" presName="sibTrans" presStyleCnt="0"/>
      <dgm:spPr/>
    </dgm:pt>
    <dgm:pt modelId="{CCAA5D4B-C656-4D1D-B5A5-B024B14DC433}" type="pres">
      <dgm:prSet presAssocID="{4ADDBE54-DFC1-45A0-BAB9-5E48BE2AB102}" presName="node" presStyleLbl="node1" presStyleIdx="3" presStyleCnt="6" custScaleX="413075" custScaleY="44312">
        <dgm:presLayoutVars>
          <dgm:bulletEnabled val="1"/>
        </dgm:presLayoutVars>
      </dgm:prSet>
      <dgm:spPr/>
    </dgm:pt>
    <dgm:pt modelId="{CE854324-CC73-406A-B8A6-FB08D4A8159E}" type="pres">
      <dgm:prSet presAssocID="{703F84AA-ABE2-4658-B4E0-1781CA4C7777}" presName="sibTrans" presStyleCnt="0"/>
      <dgm:spPr/>
    </dgm:pt>
    <dgm:pt modelId="{1E7058D7-9DDD-4045-BEB6-DC33152E2786}" type="pres">
      <dgm:prSet presAssocID="{400C35E6-C224-4EBF-AC7C-B8A734D84DC9}" presName="node" presStyleLbl="node1" presStyleIdx="4" presStyleCnt="6" custScaleX="413075" custScaleY="44312">
        <dgm:presLayoutVars>
          <dgm:bulletEnabled val="1"/>
        </dgm:presLayoutVars>
      </dgm:prSet>
      <dgm:spPr/>
    </dgm:pt>
    <dgm:pt modelId="{0F015264-9D77-48ED-AD1D-F3681BB7319A}" type="pres">
      <dgm:prSet presAssocID="{580BB140-0418-4895-9FCC-1A83EF251C14}" presName="sibTrans" presStyleCnt="0"/>
      <dgm:spPr/>
    </dgm:pt>
    <dgm:pt modelId="{9A08FD18-DD5F-4B88-96C6-BE31506F20D5}" type="pres">
      <dgm:prSet presAssocID="{CFD18281-0AE1-4C6A-86B1-4FF9E889FA82}" presName="node" presStyleLbl="node1" presStyleIdx="5" presStyleCnt="6" custScaleX="413075" custScaleY="44312">
        <dgm:presLayoutVars>
          <dgm:bulletEnabled val="1"/>
        </dgm:presLayoutVars>
      </dgm:prSet>
      <dgm:spPr/>
    </dgm:pt>
  </dgm:ptLst>
  <dgm:cxnLst>
    <dgm:cxn modelId="{A5AFDF1B-B7E6-4FF3-8534-53506ABA3D25}" srcId="{28CBB00A-7833-4316-8FBF-A668AA19F413}" destId="{549E01A4-7B0B-4B5B-9828-1E37C9A994BD}" srcOrd="0" destOrd="0" parTransId="{B7586B48-0775-4CE0-9431-44C04D1F4D9C}" sibTransId="{05406F63-A342-418E-A6C9-ACF4FF6966D3}"/>
    <dgm:cxn modelId="{C209021F-B6D6-4148-A79B-B6AC288BECA3}" type="presOf" srcId="{CFD18281-0AE1-4C6A-86B1-4FF9E889FA82}" destId="{9A08FD18-DD5F-4B88-96C6-BE31506F20D5}" srcOrd="0" destOrd="0" presId="urn:microsoft.com/office/officeart/2005/8/layout/default"/>
    <dgm:cxn modelId="{6E9FE91F-6350-4718-B0AC-820DF279AA74}" type="presOf" srcId="{549E01A4-7B0B-4B5B-9828-1E37C9A994BD}" destId="{05F68119-4DB3-4496-A3D8-C806212C2DB7}" srcOrd="0" destOrd="0" presId="urn:microsoft.com/office/officeart/2005/8/layout/default"/>
    <dgm:cxn modelId="{C73CFB34-CF82-492F-95F2-2EF4C67F9C81}" srcId="{28CBB00A-7833-4316-8FBF-A668AA19F413}" destId="{400C35E6-C224-4EBF-AC7C-B8A734D84DC9}" srcOrd="4" destOrd="0" parTransId="{F95BA297-A2DC-4C85-A84D-7F5E5AD7A568}" sibTransId="{580BB140-0418-4895-9FCC-1A83EF251C14}"/>
    <dgm:cxn modelId="{FC051435-0A9D-4356-9C9F-52A5E5DCE499}" srcId="{28CBB00A-7833-4316-8FBF-A668AA19F413}" destId="{8FA913B6-9523-4C13-A1EF-823016FA6401}" srcOrd="1" destOrd="0" parTransId="{58889721-C7F4-43DA-BFCD-7FE85E183767}" sibTransId="{105368B7-7F7F-416F-B010-B8E3D6D7057F}"/>
    <dgm:cxn modelId="{F62C095E-0075-4F87-8BC6-435615419E1D}" srcId="{28CBB00A-7833-4316-8FBF-A668AA19F413}" destId="{47A2C27E-3FD2-4CC2-98DC-A83D075169DB}" srcOrd="2" destOrd="0" parTransId="{0969FB9C-309F-438F-B6C8-8F1D1801485A}" sibTransId="{697AB438-FB6B-430E-B08D-F8A197AF2E33}"/>
    <dgm:cxn modelId="{7B059E4E-DFBB-4E3A-BBF5-492C2E5C32D5}" type="presOf" srcId="{4ADDBE54-DFC1-45A0-BAB9-5E48BE2AB102}" destId="{CCAA5D4B-C656-4D1D-B5A5-B024B14DC433}" srcOrd="0" destOrd="0" presId="urn:microsoft.com/office/officeart/2005/8/layout/default"/>
    <dgm:cxn modelId="{97669083-8C3E-4532-B927-EE330A5394E7}" type="presOf" srcId="{47A2C27E-3FD2-4CC2-98DC-A83D075169DB}" destId="{AF8BF0F3-A3A3-4DA4-A302-0BC734CD700B}" srcOrd="0" destOrd="0" presId="urn:microsoft.com/office/officeart/2005/8/layout/default"/>
    <dgm:cxn modelId="{19EA3693-6451-4E0F-9000-7FCAF78EAB4D}" srcId="{28CBB00A-7833-4316-8FBF-A668AA19F413}" destId="{CFD18281-0AE1-4C6A-86B1-4FF9E889FA82}" srcOrd="5" destOrd="0" parTransId="{6DE1D9A5-7EA8-47F7-822A-3F784B2F206A}" sibTransId="{D83CA4EF-0A7C-4032-97FE-6B47FE1D40FD}"/>
    <dgm:cxn modelId="{BB4C49AF-3701-481E-A89E-278CD056B4C2}" srcId="{28CBB00A-7833-4316-8FBF-A668AA19F413}" destId="{4ADDBE54-DFC1-45A0-BAB9-5E48BE2AB102}" srcOrd="3" destOrd="0" parTransId="{E5CD6215-B95B-4B68-910F-5595061B58FA}" sibTransId="{703F84AA-ABE2-4658-B4E0-1781CA4C7777}"/>
    <dgm:cxn modelId="{8E5452B6-2C0D-4539-A807-A4175D7FBA09}" type="presOf" srcId="{28CBB00A-7833-4316-8FBF-A668AA19F413}" destId="{0238EF1D-60CB-4347-A4F1-60D63424DDB0}" srcOrd="0" destOrd="0" presId="urn:microsoft.com/office/officeart/2005/8/layout/default"/>
    <dgm:cxn modelId="{6D5B76C1-A0E4-4D5B-BC77-B0EFF3900935}" type="presOf" srcId="{400C35E6-C224-4EBF-AC7C-B8A734D84DC9}" destId="{1E7058D7-9DDD-4045-BEB6-DC33152E2786}" srcOrd="0" destOrd="0" presId="urn:microsoft.com/office/officeart/2005/8/layout/default"/>
    <dgm:cxn modelId="{396A51FD-9108-4016-AE3A-E9939E1F78A0}" type="presOf" srcId="{8FA913B6-9523-4C13-A1EF-823016FA6401}" destId="{9536DEEB-1418-41BA-9CC3-0C0AB10A4AA4}" srcOrd="0" destOrd="0" presId="urn:microsoft.com/office/officeart/2005/8/layout/default"/>
    <dgm:cxn modelId="{E9C0A51D-03A1-464F-B6BA-BE7495AFFAC6}" type="presParOf" srcId="{0238EF1D-60CB-4347-A4F1-60D63424DDB0}" destId="{05F68119-4DB3-4496-A3D8-C806212C2DB7}" srcOrd="0" destOrd="0" presId="urn:microsoft.com/office/officeart/2005/8/layout/default"/>
    <dgm:cxn modelId="{64A14ABD-DF0E-4336-B282-E282790B3A91}" type="presParOf" srcId="{0238EF1D-60CB-4347-A4F1-60D63424DDB0}" destId="{DF95A51F-442F-4A94-9E3E-B264081565A9}" srcOrd="1" destOrd="0" presId="urn:microsoft.com/office/officeart/2005/8/layout/default"/>
    <dgm:cxn modelId="{479321AA-7692-4A91-A17F-E243697F335A}" type="presParOf" srcId="{0238EF1D-60CB-4347-A4F1-60D63424DDB0}" destId="{9536DEEB-1418-41BA-9CC3-0C0AB10A4AA4}" srcOrd="2" destOrd="0" presId="urn:microsoft.com/office/officeart/2005/8/layout/default"/>
    <dgm:cxn modelId="{9B1D428D-8508-48BC-9199-320242BCDA65}" type="presParOf" srcId="{0238EF1D-60CB-4347-A4F1-60D63424DDB0}" destId="{1539D912-E971-4DD5-9F68-4B229A3ED3F0}" srcOrd="3" destOrd="0" presId="urn:microsoft.com/office/officeart/2005/8/layout/default"/>
    <dgm:cxn modelId="{6648A36D-3ED5-4557-8CF0-AF6A0ED61196}" type="presParOf" srcId="{0238EF1D-60CB-4347-A4F1-60D63424DDB0}" destId="{AF8BF0F3-A3A3-4DA4-A302-0BC734CD700B}" srcOrd="4" destOrd="0" presId="urn:microsoft.com/office/officeart/2005/8/layout/default"/>
    <dgm:cxn modelId="{BAEDD6B8-FE84-49B6-AB9C-45ED77BD3F18}" type="presParOf" srcId="{0238EF1D-60CB-4347-A4F1-60D63424DDB0}" destId="{7568CD8C-3BDF-4559-A8FA-58D5EED52568}" srcOrd="5" destOrd="0" presId="urn:microsoft.com/office/officeart/2005/8/layout/default"/>
    <dgm:cxn modelId="{FA41CBFF-42FF-4B81-821C-75A10F43D08A}" type="presParOf" srcId="{0238EF1D-60CB-4347-A4F1-60D63424DDB0}" destId="{CCAA5D4B-C656-4D1D-B5A5-B024B14DC433}" srcOrd="6" destOrd="0" presId="urn:microsoft.com/office/officeart/2005/8/layout/default"/>
    <dgm:cxn modelId="{9FB268FA-394E-4B61-95AC-147B368A0089}" type="presParOf" srcId="{0238EF1D-60CB-4347-A4F1-60D63424DDB0}" destId="{CE854324-CC73-406A-B8A6-FB08D4A8159E}" srcOrd="7" destOrd="0" presId="urn:microsoft.com/office/officeart/2005/8/layout/default"/>
    <dgm:cxn modelId="{306102E3-D83A-4E71-9E38-4D2828803F38}" type="presParOf" srcId="{0238EF1D-60CB-4347-A4F1-60D63424DDB0}" destId="{1E7058D7-9DDD-4045-BEB6-DC33152E2786}" srcOrd="8" destOrd="0" presId="urn:microsoft.com/office/officeart/2005/8/layout/default"/>
    <dgm:cxn modelId="{DC59C1CB-93C8-440D-8A08-4727E1F1D72D}" type="presParOf" srcId="{0238EF1D-60CB-4347-A4F1-60D63424DDB0}" destId="{0F015264-9D77-48ED-AD1D-F3681BB7319A}" srcOrd="9" destOrd="0" presId="urn:microsoft.com/office/officeart/2005/8/layout/default"/>
    <dgm:cxn modelId="{7979B8F5-FF0A-4CAD-BC30-4A1BB01E003A}" type="presParOf" srcId="{0238EF1D-60CB-4347-A4F1-60D63424DDB0}" destId="{9A08FD18-DD5F-4B88-96C6-BE31506F20D5}" srcOrd="10" destOrd="0" presId="urn:microsoft.com/office/officeart/2005/8/layout/defaul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1AD954-FBB2-4042-A827-F9811C796D9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C9F358-09FD-4F04-9700-0874FB32A56A}">
      <dgm:prSet custT="1"/>
      <dgm:spPr>
        <a:solidFill>
          <a:srgbClr val="F2F2F2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400">
              <a:solidFill>
                <a:schemeClr val="tx1">
                  <a:lumMod val="75000"/>
                  <a:lumOff val="25000"/>
                </a:schemeClr>
              </a:solidFill>
            </a:rPr>
            <a:t>По сроку: краткосрочные и долгосрочные</a:t>
          </a:r>
        </a:p>
      </dgm:t>
    </dgm:pt>
    <dgm:pt modelId="{55FC5A85-D16C-4AF9-BE65-3BE055B8C1CB}" type="parTrans" cxnId="{DD9A6E43-2BC9-4D08-B922-B59085F566B3}">
      <dgm:prSet/>
      <dgm:spPr/>
      <dgm:t>
        <a:bodyPr/>
        <a:lstStyle/>
        <a:p>
          <a:endParaRPr lang="ru-RU" sz="2400"/>
        </a:p>
      </dgm:t>
    </dgm:pt>
    <dgm:pt modelId="{D17BD8B9-99DF-4E9C-A3FC-FC2BF9C91CF8}" type="sibTrans" cxnId="{DD9A6E43-2BC9-4D08-B922-B59085F566B3}">
      <dgm:prSet/>
      <dgm:spPr>
        <a:ln>
          <a:solidFill>
            <a:srgbClr val="FF0040"/>
          </a:solidFill>
        </a:ln>
      </dgm:spPr>
      <dgm:t>
        <a:bodyPr/>
        <a:lstStyle/>
        <a:p>
          <a:endParaRPr lang="ru-RU" sz="2400"/>
        </a:p>
      </dgm:t>
    </dgm:pt>
    <dgm:pt modelId="{C7AD6E82-52F1-407F-AFC6-7F28E0779D69}">
      <dgm:prSet custT="1"/>
      <dgm:spPr>
        <a:solidFill>
          <a:srgbClr val="FF2D64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400" dirty="0"/>
            <a:t>По целевому назначению: оборотные, инвестиционные</a:t>
          </a:r>
        </a:p>
      </dgm:t>
    </dgm:pt>
    <dgm:pt modelId="{7A8AC413-BD88-4B58-86D4-4150F3E62664}" type="parTrans" cxnId="{76C9A45E-C6A9-4956-9E0A-CCE4D56E7BFD}">
      <dgm:prSet/>
      <dgm:spPr/>
      <dgm:t>
        <a:bodyPr/>
        <a:lstStyle/>
        <a:p>
          <a:endParaRPr lang="ru-RU" sz="2400"/>
        </a:p>
      </dgm:t>
    </dgm:pt>
    <dgm:pt modelId="{74317873-0961-4CD4-B4F2-F6B0525E542C}" type="sibTrans" cxnId="{76C9A45E-C6A9-4956-9E0A-CCE4D56E7BFD}">
      <dgm:prSet/>
      <dgm:spPr/>
      <dgm:t>
        <a:bodyPr/>
        <a:lstStyle/>
        <a:p>
          <a:endParaRPr lang="ru-RU" sz="2400"/>
        </a:p>
      </dgm:t>
    </dgm:pt>
    <dgm:pt modelId="{078EE080-8C83-41C3-BE95-D29508C544FF}">
      <dgm:prSet custT="1"/>
      <dgm:spPr>
        <a:solidFill>
          <a:srgbClr val="F2F2F2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400" dirty="0">
              <a:solidFill>
                <a:schemeClr val="tx1">
                  <a:lumMod val="75000"/>
                  <a:lumOff val="25000"/>
                </a:schemeClr>
              </a:solidFill>
            </a:rPr>
            <a:t>По форме предоставления: денежные, товарные</a:t>
          </a:r>
        </a:p>
      </dgm:t>
    </dgm:pt>
    <dgm:pt modelId="{2FAFB15B-30E4-4F6A-ACA1-421C3FFBDFF2}" type="parTrans" cxnId="{556566A1-CF69-49E8-B397-41D8F015D32E}">
      <dgm:prSet/>
      <dgm:spPr/>
      <dgm:t>
        <a:bodyPr/>
        <a:lstStyle/>
        <a:p>
          <a:endParaRPr lang="ru-RU" sz="2400"/>
        </a:p>
      </dgm:t>
    </dgm:pt>
    <dgm:pt modelId="{7E2789DB-20EB-49FE-9521-A668C3E92430}" type="sibTrans" cxnId="{556566A1-CF69-49E8-B397-41D8F015D32E}">
      <dgm:prSet/>
      <dgm:spPr/>
      <dgm:t>
        <a:bodyPr/>
        <a:lstStyle/>
        <a:p>
          <a:endParaRPr lang="ru-RU" sz="2400"/>
        </a:p>
      </dgm:t>
    </dgm:pt>
    <dgm:pt modelId="{CA3C8534-80F1-40E8-877B-20AF43E5B837}">
      <dgm:prSet custT="1"/>
      <dgm:spPr>
        <a:solidFill>
          <a:srgbClr val="FF2D64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400"/>
            <a:t>По валюте: национальные и иностранные</a:t>
          </a:r>
        </a:p>
      </dgm:t>
    </dgm:pt>
    <dgm:pt modelId="{CE81759D-49F3-482F-8EFF-B7B603D054CB}" type="parTrans" cxnId="{9484F8AC-7BE8-474D-989F-36B4B837AE5E}">
      <dgm:prSet/>
      <dgm:spPr/>
      <dgm:t>
        <a:bodyPr/>
        <a:lstStyle/>
        <a:p>
          <a:endParaRPr lang="ru-RU" sz="2400"/>
        </a:p>
      </dgm:t>
    </dgm:pt>
    <dgm:pt modelId="{9D56987D-F9B6-41B6-A17B-7B49C24A7CE3}" type="sibTrans" cxnId="{9484F8AC-7BE8-474D-989F-36B4B837AE5E}">
      <dgm:prSet/>
      <dgm:spPr/>
      <dgm:t>
        <a:bodyPr/>
        <a:lstStyle/>
        <a:p>
          <a:endParaRPr lang="ru-RU" sz="2400"/>
        </a:p>
      </dgm:t>
    </dgm:pt>
    <dgm:pt modelId="{46997C3F-29BA-4426-867B-6C102447AC68}">
      <dgm:prSet custT="1"/>
      <dgm:spPr>
        <a:solidFill>
          <a:srgbClr val="F2F2F2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400">
              <a:solidFill>
                <a:schemeClr val="tx1">
                  <a:lumMod val="75000"/>
                  <a:lumOff val="25000"/>
                </a:schemeClr>
              </a:solidFill>
            </a:rPr>
            <a:t>По источнику: банковские, коммерческие, государственные</a:t>
          </a:r>
        </a:p>
      </dgm:t>
    </dgm:pt>
    <dgm:pt modelId="{05944AE1-DFA4-41D1-9D31-A1FCABC1037B}" type="parTrans" cxnId="{F8EE85A9-DDF7-424C-B458-69FA2A2C8B42}">
      <dgm:prSet/>
      <dgm:spPr/>
      <dgm:t>
        <a:bodyPr/>
        <a:lstStyle/>
        <a:p>
          <a:endParaRPr lang="ru-RU" sz="2400"/>
        </a:p>
      </dgm:t>
    </dgm:pt>
    <dgm:pt modelId="{28D2DA70-1682-4B6D-8A85-3E7C70283C5D}" type="sibTrans" cxnId="{F8EE85A9-DDF7-424C-B458-69FA2A2C8B42}">
      <dgm:prSet/>
      <dgm:spPr/>
      <dgm:t>
        <a:bodyPr/>
        <a:lstStyle/>
        <a:p>
          <a:endParaRPr lang="ru-RU" sz="2400"/>
        </a:p>
      </dgm:t>
    </dgm:pt>
    <dgm:pt modelId="{10275C9D-8047-421A-A027-F97A9D68675D}">
      <dgm:prSet custT="1"/>
      <dgm:spPr>
        <a:solidFill>
          <a:srgbClr val="FF2D64"/>
        </a:solidFill>
        <a:ln>
          <a:solidFill>
            <a:srgbClr val="FF0040"/>
          </a:solidFill>
        </a:ln>
      </dgm:spPr>
      <dgm:t>
        <a:bodyPr/>
        <a:lstStyle/>
        <a:p>
          <a:r>
            <a:rPr lang="ru-RU" sz="2400" dirty="0"/>
            <a:t>По способу погашения: единовременные, аннуитетные, дифференцированные</a:t>
          </a:r>
        </a:p>
      </dgm:t>
    </dgm:pt>
    <dgm:pt modelId="{F95B44CB-1823-4591-B4EE-036EB45246B3}" type="parTrans" cxnId="{AA2CD71C-1D81-4138-9CA4-BE0756364106}">
      <dgm:prSet/>
      <dgm:spPr/>
      <dgm:t>
        <a:bodyPr/>
        <a:lstStyle/>
        <a:p>
          <a:endParaRPr lang="ru-RU" sz="2400"/>
        </a:p>
      </dgm:t>
    </dgm:pt>
    <dgm:pt modelId="{1261FBC6-120F-44E9-A358-A8261EA200B3}" type="sibTrans" cxnId="{AA2CD71C-1D81-4138-9CA4-BE0756364106}">
      <dgm:prSet/>
      <dgm:spPr/>
      <dgm:t>
        <a:bodyPr/>
        <a:lstStyle/>
        <a:p>
          <a:endParaRPr lang="ru-RU" sz="2400"/>
        </a:p>
      </dgm:t>
    </dgm:pt>
    <dgm:pt modelId="{00D9B513-28A4-4446-AA83-68098C2AAD3E}" type="pres">
      <dgm:prSet presAssocID="{B31AD954-FBB2-4042-A827-F9811C796D92}" presName="Name0" presStyleCnt="0">
        <dgm:presLayoutVars>
          <dgm:chMax val="7"/>
          <dgm:chPref val="7"/>
          <dgm:dir/>
        </dgm:presLayoutVars>
      </dgm:prSet>
      <dgm:spPr/>
    </dgm:pt>
    <dgm:pt modelId="{DFCB6C7D-D225-49B9-AD5A-A49EEBF134D5}" type="pres">
      <dgm:prSet presAssocID="{B31AD954-FBB2-4042-A827-F9811C796D92}" presName="Name1" presStyleCnt="0"/>
      <dgm:spPr/>
    </dgm:pt>
    <dgm:pt modelId="{E889A09E-41CF-4F53-B828-8C2F0F385EB5}" type="pres">
      <dgm:prSet presAssocID="{B31AD954-FBB2-4042-A827-F9811C796D92}" presName="cycle" presStyleCnt="0"/>
      <dgm:spPr/>
    </dgm:pt>
    <dgm:pt modelId="{AC9EB525-B7A7-4702-8088-6531C69D0643}" type="pres">
      <dgm:prSet presAssocID="{B31AD954-FBB2-4042-A827-F9811C796D92}" presName="srcNode" presStyleLbl="node1" presStyleIdx="0" presStyleCnt="6"/>
      <dgm:spPr/>
    </dgm:pt>
    <dgm:pt modelId="{CFA93B1F-0662-49BA-BF4F-EACDC50D0E44}" type="pres">
      <dgm:prSet presAssocID="{B31AD954-FBB2-4042-A827-F9811C796D92}" presName="conn" presStyleLbl="parChTrans1D2" presStyleIdx="0" presStyleCnt="1"/>
      <dgm:spPr/>
    </dgm:pt>
    <dgm:pt modelId="{E62DF4D4-3F1D-420F-9830-AF4E7EAA3BA3}" type="pres">
      <dgm:prSet presAssocID="{B31AD954-FBB2-4042-A827-F9811C796D92}" presName="extraNode" presStyleLbl="node1" presStyleIdx="0" presStyleCnt="6"/>
      <dgm:spPr/>
    </dgm:pt>
    <dgm:pt modelId="{45098349-7A30-4C29-B328-9DB30D0A0678}" type="pres">
      <dgm:prSet presAssocID="{B31AD954-FBB2-4042-A827-F9811C796D92}" presName="dstNode" presStyleLbl="node1" presStyleIdx="0" presStyleCnt="6"/>
      <dgm:spPr/>
    </dgm:pt>
    <dgm:pt modelId="{B77C3DDC-8817-4C41-88CD-C4037E6A052D}" type="pres">
      <dgm:prSet presAssocID="{6CC9F358-09FD-4F04-9700-0874FB32A56A}" presName="text_1" presStyleLbl="node1" presStyleIdx="0" presStyleCnt="6">
        <dgm:presLayoutVars>
          <dgm:bulletEnabled val="1"/>
        </dgm:presLayoutVars>
      </dgm:prSet>
      <dgm:spPr/>
    </dgm:pt>
    <dgm:pt modelId="{E722712C-41E0-47A9-BEE9-9BDEAC6C189D}" type="pres">
      <dgm:prSet presAssocID="{6CC9F358-09FD-4F04-9700-0874FB32A56A}" presName="accent_1" presStyleCnt="0"/>
      <dgm:spPr/>
    </dgm:pt>
    <dgm:pt modelId="{C155618B-A1FC-4779-B261-6302800B2725}" type="pres">
      <dgm:prSet presAssocID="{6CC9F358-09FD-4F04-9700-0874FB32A56A}" presName="accentRepeatNode" presStyleLbl="solidFgAcc1" presStyleIdx="0" presStyleCnt="6"/>
      <dgm:spPr>
        <a:ln>
          <a:solidFill>
            <a:srgbClr val="FF0040"/>
          </a:solidFill>
        </a:ln>
      </dgm:spPr>
    </dgm:pt>
    <dgm:pt modelId="{CF033619-D374-4523-B8F7-F634293C6CC9}" type="pres">
      <dgm:prSet presAssocID="{CA3C8534-80F1-40E8-877B-20AF43E5B837}" presName="text_2" presStyleLbl="node1" presStyleIdx="1" presStyleCnt="6">
        <dgm:presLayoutVars>
          <dgm:bulletEnabled val="1"/>
        </dgm:presLayoutVars>
      </dgm:prSet>
      <dgm:spPr/>
    </dgm:pt>
    <dgm:pt modelId="{E9F50FD3-1E7D-4FBC-B7F3-138B1D8454A9}" type="pres">
      <dgm:prSet presAssocID="{CA3C8534-80F1-40E8-877B-20AF43E5B837}" presName="accent_2" presStyleCnt="0"/>
      <dgm:spPr/>
    </dgm:pt>
    <dgm:pt modelId="{836F511F-E14D-4C49-806A-A8D21B000E94}" type="pres">
      <dgm:prSet presAssocID="{CA3C8534-80F1-40E8-877B-20AF43E5B837}" presName="accentRepeatNode" presStyleLbl="solidFgAcc1" presStyleIdx="1" presStyleCnt="6"/>
      <dgm:spPr>
        <a:ln>
          <a:solidFill>
            <a:srgbClr val="FF0040"/>
          </a:solidFill>
        </a:ln>
      </dgm:spPr>
    </dgm:pt>
    <dgm:pt modelId="{DB694067-87B5-450F-852F-18C986C9DD34}" type="pres">
      <dgm:prSet presAssocID="{078EE080-8C83-41C3-BE95-D29508C544FF}" presName="text_3" presStyleLbl="node1" presStyleIdx="2" presStyleCnt="6">
        <dgm:presLayoutVars>
          <dgm:bulletEnabled val="1"/>
        </dgm:presLayoutVars>
      </dgm:prSet>
      <dgm:spPr/>
    </dgm:pt>
    <dgm:pt modelId="{C004D6B6-08B0-46E9-B973-D3B02F22CE81}" type="pres">
      <dgm:prSet presAssocID="{078EE080-8C83-41C3-BE95-D29508C544FF}" presName="accent_3" presStyleCnt="0"/>
      <dgm:spPr/>
    </dgm:pt>
    <dgm:pt modelId="{CD4574A9-71CC-4FDF-9ABB-B1FEEEF073F8}" type="pres">
      <dgm:prSet presAssocID="{078EE080-8C83-41C3-BE95-D29508C544FF}" presName="accentRepeatNode" presStyleLbl="solidFgAcc1" presStyleIdx="2" presStyleCnt="6"/>
      <dgm:spPr>
        <a:ln>
          <a:solidFill>
            <a:srgbClr val="FF0040"/>
          </a:solidFill>
        </a:ln>
      </dgm:spPr>
    </dgm:pt>
    <dgm:pt modelId="{9C1B9BF2-423B-429B-854C-861F8A65BFF1}" type="pres">
      <dgm:prSet presAssocID="{C7AD6E82-52F1-407F-AFC6-7F28E0779D69}" presName="text_4" presStyleLbl="node1" presStyleIdx="3" presStyleCnt="6">
        <dgm:presLayoutVars>
          <dgm:bulletEnabled val="1"/>
        </dgm:presLayoutVars>
      </dgm:prSet>
      <dgm:spPr/>
    </dgm:pt>
    <dgm:pt modelId="{B68EECF4-125C-4D88-8295-923AB49D115B}" type="pres">
      <dgm:prSet presAssocID="{C7AD6E82-52F1-407F-AFC6-7F28E0779D69}" presName="accent_4" presStyleCnt="0"/>
      <dgm:spPr/>
    </dgm:pt>
    <dgm:pt modelId="{55C9EE9F-DEB0-4EF2-88B3-6CF058FE7198}" type="pres">
      <dgm:prSet presAssocID="{C7AD6E82-52F1-407F-AFC6-7F28E0779D69}" presName="accentRepeatNode" presStyleLbl="solidFgAcc1" presStyleIdx="3" presStyleCnt="6"/>
      <dgm:spPr>
        <a:ln>
          <a:solidFill>
            <a:srgbClr val="FF0040"/>
          </a:solidFill>
        </a:ln>
      </dgm:spPr>
    </dgm:pt>
    <dgm:pt modelId="{3B0D61F8-BA9B-42B2-8C1A-AF9C8A6A36F9}" type="pres">
      <dgm:prSet presAssocID="{46997C3F-29BA-4426-867B-6C102447AC68}" presName="text_5" presStyleLbl="node1" presStyleIdx="4" presStyleCnt="6">
        <dgm:presLayoutVars>
          <dgm:bulletEnabled val="1"/>
        </dgm:presLayoutVars>
      </dgm:prSet>
      <dgm:spPr/>
    </dgm:pt>
    <dgm:pt modelId="{93C0CE3C-78E3-4B55-93EE-F23A28E56D5A}" type="pres">
      <dgm:prSet presAssocID="{46997C3F-29BA-4426-867B-6C102447AC68}" presName="accent_5" presStyleCnt="0"/>
      <dgm:spPr/>
    </dgm:pt>
    <dgm:pt modelId="{90734BE4-00AE-4049-9FB2-290374DD567F}" type="pres">
      <dgm:prSet presAssocID="{46997C3F-29BA-4426-867B-6C102447AC68}" presName="accentRepeatNode" presStyleLbl="solidFgAcc1" presStyleIdx="4" presStyleCnt="6"/>
      <dgm:spPr>
        <a:ln>
          <a:solidFill>
            <a:srgbClr val="FF0040"/>
          </a:solidFill>
        </a:ln>
      </dgm:spPr>
    </dgm:pt>
    <dgm:pt modelId="{24502C92-A557-45DD-9EFF-8CB7B698326D}" type="pres">
      <dgm:prSet presAssocID="{10275C9D-8047-421A-A027-F97A9D68675D}" presName="text_6" presStyleLbl="node1" presStyleIdx="5" presStyleCnt="6">
        <dgm:presLayoutVars>
          <dgm:bulletEnabled val="1"/>
        </dgm:presLayoutVars>
      </dgm:prSet>
      <dgm:spPr/>
    </dgm:pt>
    <dgm:pt modelId="{89B52224-1E56-41B4-969D-AB6361F7E8A2}" type="pres">
      <dgm:prSet presAssocID="{10275C9D-8047-421A-A027-F97A9D68675D}" presName="accent_6" presStyleCnt="0"/>
      <dgm:spPr/>
    </dgm:pt>
    <dgm:pt modelId="{5F95C1D3-EFBC-4452-B007-6E093CE0E330}" type="pres">
      <dgm:prSet presAssocID="{10275C9D-8047-421A-A027-F97A9D68675D}" presName="accentRepeatNode" presStyleLbl="solidFgAcc1" presStyleIdx="5" presStyleCnt="6"/>
      <dgm:spPr>
        <a:ln>
          <a:solidFill>
            <a:srgbClr val="FF0040"/>
          </a:solidFill>
        </a:ln>
      </dgm:spPr>
    </dgm:pt>
  </dgm:ptLst>
  <dgm:cxnLst>
    <dgm:cxn modelId="{4756E411-7002-413C-A7ED-AB5AAE4C74D8}" type="presOf" srcId="{078EE080-8C83-41C3-BE95-D29508C544FF}" destId="{DB694067-87B5-450F-852F-18C986C9DD34}" srcOrd="0" destOrd="0" presId="urn:microsoft.com/office/officeart/2008/layout/VerticalCurvedList"/>
    <dgm:cxn modelId="{9CB8261C-0801-43DE-B8DB-4339DAA0AB34}" type="presOf" srcId="{6CC9F358-09FD-4F04-9700-0874FB32A56A}" destId="{B77C3DDC-8817-4C41-88CD-C4037E6A052D}" srcOrd="0" destOrd="0" presId="urn:microsoft.com/office/officeart/2008/layout/VerticalCurvedList"/>
    <dgm:cxn modelId="{AA2CD71C-1D81-4138-9CA4-BE0756364106}" srcId="{B31AD954-FBB2-4042-A827-F9811C796D92}" destId="{10275C9D-8047-421A-A027-F97A9D68675D}" srcOrd="5" destOrd="0" parTransId="{F95B44CB-1823-4591-B4EE-036EB45246B3}" sibTransId="{1261FBC6-120F-44E9-A358-A8261EA200B3}"/>
    <dgm:cxn modelId="{1ACA2F34-9D43-4999-822E-00F65618C0F7}" type="presOf" srcId="{10275C9D-8047-421A-A027-F97A9D68675D}" destId="{24502C92-A557-45DD-9EFF-8CB7B698326D}" srcOrd="0" destOrd="0" presId="urn:microsoft.com/office/officeart/2008/layout/VerticalCurvedList"/>
    <dgm:cxn modelId="{98649E35-D07E-4D32-837D-0758314B9051}" type="presOf" srcId="{46997C3F-29BA-4426-867B-6C102447AC68}" destId="{3B0D61F8-BA9B-42B2-8C1A-AF9C8A6A36F9}" srcOrd="0" destOrd="0" presId="urn:microsoft.com/office/officeart/2008/layout/VerticalCurvedList"/>
    <dgm:cxn modelId="{76C9A45E-C6A9-4956-9E0A-CCE4D56E7BFD}" srcId="{B31AD954-FBB2-4042-A827-F9811C796D92}" destId="{C7AD6E82-52F1-407F-AFC6-7F28E0779D69}" srcOrd="3" destOrd="0" parTransId="{7A8AC413-BD88-4B58-86D4-4150F3E62664}" sibTransId="{74317873-0961-4CD4-B4F2-F6B0525E542C}"/>
    <dgm:cxn modelId="{DD9A6E43-2BC9-4D08-B922-B59085F566B3}" srcId="{B31AD954-FBB2-4042-A827-F9811C796D92}" destId="{6CC9F358-09FD-4F04-9700-0874FB32A56A}" srcOrd="0" destOrd="0" parTransId="{55FC5A85-D16C-4AF9-BE65-3BE055B8C1CB}" sibTransId="{D17BD8B9-99DF-4E9C-A3FC-FC2BF9C91CF8}"/>
    <dgm:cxn modelId="{23FD2B46-9687-48F8-A55C-E81AD3233253}" type="presOf" srcId="{D17BD8B9-99DF-4E9C-A3FC-FC2BF9C91CF8}" destId="{CFA93B1F-0662-49BA-BF4F-EACDC50D0E44}" srcOrd="0" destOrd="0" presId="urn:microsoft.com/office/officeart/2008/layout/VerticalCurvedList"/>
    <dgm:cxn modelId="{7B0B9C6E-B65D-4C17-AF67-BAFDF0C04E85}" type="presOf" srcId="{B31AD954-FBB2-4042-A827-F9811C796D92}" destId="{00D9B513-28A4-4446-AA83-68098C2AAD3E}" srcOrd="0" destOrd="0" presId="urn:microsoft.com/office/officeart/2008/layout/VerticalCurvedList"/>
    <dgm:cxn modelId="{F4CA204F-2D4B-4BBF-8D62-5904204A4A86}" type="presOf" srcId="{CA3C8534-80F1-40E8-877B-20AF43E5B837}" destId="{CF033619-D374-4523-B8F7-F634293C6CC9}" srcOrd="0" destOrd="0" presId="urn:microsoft.com/office/officeart/2008/layout/VerticalCurvedList"/>
    <dgm:cxn modelId="{A3F1BD82-9BC5-4AD7-BE97-5E808C03181B}" type="presOf" srcId="{C7AD6E82-52F1-407F-AFC6-7F28E0779D69}" destId="{9C1B9BF2-423B-429B-854C-861F8A65BFF1}" srcOrd="0" destOrd="0" presId="urn:microsoft.com/office/officeart/2008/layout/VerticalCurvedList"/>
    <dgm:cxn modelId="{556566A1-CF69-49E8-B397-41D8F015D32E}" srcId="{B31AD954-FBB2-4042-A827-F9811C796D92}" destId="{078EE080-8C83-41C3-BE95-D29508C544FF}" srcOrd="2" destOrd="0" parTransId="{2FAFB15B-30E4-4F6A-ACA1-421C3FFBDFF2}" sibTransId="{7E2789DB-20EB-49FE-9521-A668C3E92430}"/>
    <dgm:cxn modelId="{F8EE85A9-DDF7-424C-B458-69FA2A2C8B42}" srcId="{B31AD954-FBB2-4042-A827-F9811C796D92}" destId="{46997C3F-29BA-4426-867B-6C102447AC68}" srcOrd="4" destOrd="0" parTransId="{05944AE1-DFA4-41D1-9D31-A1FCABC1037B}" sibTransId="{28D2DA70-1682-4B6D-8A85-3E7C70283C5D}"/>
    <dgm:cxn modelId="{9484F8AC-7BE8-474D-989F-36B4B837AE5E}" srcId="{B31AD954-FBB2-4042-A827-F9811C796D92}" destId="{CA3C8534-80F1-40E8-877B-20AF43E5B837}" srcOrd="1" destOrd="0" parTransId="{CE81759D-49F3-482F-8EFF-B7B603D054CB}" sibTransId="{9D56987D-F9B6-41B6-A17B-7B49C24A7CE3}"/>
    <dgm:cxn modelId="{1FF27AAA-919E-4F74-8044-46BAB8A68741}" type="presParOf" srcId="{00D9B513-28A4-4446-AA83-68098C2AAD3E}" destId="{DFCB6C7D-D225-49B9-AD5A-A49EEBF134D5}" srcOrd="0" destOrd="0" presId="urn:microsoft.com/office/officeart/2008/layout/VerticalCurvedList"/>
    <dgm:cxn modelId="{4E9683FE-E0AB-4C97-BE77-2F5470615D57}" type="presParOf" srcId="{DFCB6C7D-D225-49B9-AD5A-A49EEBF134D5}" destId="{E889A09E-41CF-4F53-B828-8C2F0F385EB5}" srcOrd="0" destOrd="0" presId="urn:microsoft.com/office/officeart/2008/layout/VerticalCurvedList"/>
    <dgm:cxn modelId="{261DC277-25BF-471C-84D5-9B8C1E356C2B}" type="presParOf" srcId="{E889A09E-41CF-4F53-B828-8C2F0F385EB5}" destId="{AC9EB525-B7A7-4702-8088-6531C69D0643}" srcOrd="0" destOrd="0" presId="urn:microsoft.com/office/officeart/2008/layout/VerticalCurvedList"/>
    <dgm:cxn modelId="{7B115A37-3D9D-4C61-B9BC-8FAB3E733366}" type="presParOf" srcId="{E889A09E-41CF-4F53-B828-8C2F0F385EB5}" destId="{CFA93B1F-0662-49BA-BF4F-EACDC50D0E44}" srcOrd="1" destOrd="0" presId="urn:microsoft.com/office/officeart/2008/layout/VerticalCurvedList"/>
    <dgm:cxn modelId="{2F91B764-71A0-480C-91BC-F888501314A8}" type="presParOf" srcId="{E889A09E-41CF-4F53-B828-8C2F0F385EB5}" destId="{E62DF4D4-3F1D-420F-9830-AF4E7EAA3BA3}" srcOrd="2" destOrd="0" presId="urn:microsoft.com/office/officeart/2008/layout/VerticalCurvedList"/>
    <dgm:cxn modelId="{DE64430F-34C6-41B3-A2F6-E9E212D27EF6}" type="presParOf" srcId="{E889A09E-41CF-4F53-B828-8C2F0F385EB5}" destId="{45098349-7A30-4C29-B328-9DB30D0A0678}" srcOrd="3" destOrd="0" presId="urn:microsoft.com/office/officeart/2008/layout/VerticalCurvedList"/>
    <dgm:cxn modelId="{09FDA127-BF5F-4DFD-982D-AE93D5A1C8BE}" type="presParOf" srcId="{DFCB6C7D-D225-49B9-AD5A-A49EEBF134D5}" destId="{B77C3DDC-8817-4C41-88CD-C4037E6A052D}" srcOrd="1" destOrd="0" presId="urn:microsoft.com/office/officeart/2008/layout/VerticalCurvedList"/>
    <dgm:cxn modelId="{E70E1EC9-81C7-413A-AABE-BC7D1677E098}" type="presParOf" srcId="{DFCB6C7D-D225-49B9-AD5A-A49EEBF134D5}" destId="{E722712C-41E0-47A9-BEE9-9BDEAC6C189D}" srcOrd="2" destOrd="0" presId="urn:microsoft.com/office/officeart/2008/layout/VerticalCurvedList"/>
    <dgm:cxn modelId="{C2C36B73-32FA-4403-8581-36D3DCE5DDFD}" type="presParOf" srcId="{E722712C-41E0-47A9-BEE9-9BDEAC6C189D}" destId="{C155618B-A1FC-4779-B261-6302800B2725}" srcOrd="0" destOrd="0" presId="urn:microsoft.com/office/officeart/2008/layout/VerticalCurvedList"/>
    <dgm:cxn modelId="{C07F975B-E234-451C-8F17-9E3002443E83}" type="presParOf" srcId="{DFCB6C7D-D225-49B9-AD5A-A49EEBF134D5}" destId="{CF033619-D374-4523-B8F7-F634293C6CC9}" srcOrd="3" destOrd="0" presId="urn:microsoft.com/office/officeart/2008/layout/VerticalCurvedList"/>
    <dgm:cxn modelId="{C3BC2610-94A6-4E5D-B8B4-BD622465D2B3}" type="presParOf" srcId="{DFCB6C7D-D225-49B9-AD5A-A49EEBF134D5}" destId="{E9F50FD3-1E7D-4FBC-B7F3-138B1D8454A9}" srcOrd="4" destOrd="0" presId="urn:microsoft.com/office/officeart/2008/layout/VerticalCurvedList"/>
    <dgm:cxn modelId="{CC2D77DA-603C-40F8-9D67-5B6111DF13BF}" type="presParOf" srcId="{E9F50FD3-1E7D-4FBC-B7F3-138B1D8454A9}" destId="{836F511F-E14D-4C49-806A-A8D21B000E94}" srcOrd="0" destOrd="0" presId="urn:microsoft.com/office/officeart/2008/layout/VerticalCurvedList"/>
    <dgm:cxn modelId="{57896020-C474-4B65-9323-1A2315840989}" type="presParOf" srcId="{DFCB6C7D-D225-49B9-AD5A-A49EEBF134D5}" destId="{DB694067-87B5-450F-852F-18C986C9DD34}" srcOrd="5" destOrd="0" presId="urn:microsoft.com/office/officeart/2008/layout/VerticalCurvedList"/>
    <dgm:cxn modelId="{5DE46713-6F99-4082-B9B4-17439BFDFE79}" type="presParOf" srcId="{DFCB6C7D-D225-49B9-AD5A-A49EEBF134D5}" destId="{C004D6B6-08B0-46E9-B973-D3B02F22CE81}" srcOrd="6" destOrd="0" presId="urn:microsoft.com/office/officeart/2008/layout/VerticalCurvedList"/>
    <dgm:cxn modelId="{7B066E6F-63A1-4F85-A9CB-E2E520167CC7}" type="presParOf" srcId="{C004D6B6-08B0-46E9-B973-D3B02F22CE81}" destId="{CD4574A9-71CC-4FDF-9ABB-B1FEEEF073F8}" srcOrd="0" destOrd="0" presId="urn:microsoft.com/office/officeart/2008/layout/VerticalCurvedList"/>
    <dgm:cxn modelId="{84903733-1BB8-4CD8-8014-5C15A10A4179}" type="presParOf" srcId="{DFCB6C7D-D225-49B9-AD5A-A49EEBF134D5}" destId="{9C1B9BF2-423B-429B-854C-861F8A65BFF1}" srcOrd="7" destOrd="0" presId="urn:microsoft.com/office/officeart/2008/layout/VerticalCurvedList"/>
    <dgm:cxn modelId="{00627897-B7E3-4C9A-958D-F83B4861CEEC}" type="presParOf" srcId="{DFCB6C7D-D225-49B9-AD5A-A49EEBF134D5}" destId="{B68EECF4-125C-4D88-8295-923AB49D115B}" srcOrd="8" destOrd="0" presId="urn:microsoft.com/office/officeart/2008/layout/VerticalCurvedList"/>
    <dgm:cxn modelId="{4B8DCC0C-142D-42B0-8920-0D8CE6B86546}" type="presParOf" srcId="{B68EECF4-125C-4D88-8295-923AB49D115B}" destId="{55C9EE9F-DEB0-4EF2-88B3-6CF058FE7198}" srcOrd="0" destOrd="0" presId="urn:microsoft.com/office/officeart/2008/layout/VerticalCurvedList"/>
    <dgm:cxn modelId="{97F7DDD4-E7E4-4CE4-AB31-471AC480703C}" type="presParOf" srcId="{DFCB6C7D-D225-49B9-AD5A-A49EEBF134D5}" destId="{3B0D61F8-BA9B-42B2-8C1A-AF9C8A6A36F9}" srcOrd="9" destOrd="0" presId="urn:microsoft.com/office/officeart/2008/layout/VerticalCurvedList"/>
    <dgm:cxn modelId="{3B82D452-73DC-4783-89DE-AA780846A354}" type="presParOf" srcId="{DFCB6C7D-D225-49B9-AD5A-A49EEBF134D5}" destId="{93C0CE3C-78E3-4B55-93EE-F23A28E56D5A}" srcOrd="10" destOrd="0" presId="urn:microsoft.com/office/officeart/2008/layout/VerticalCurvedList"/>
    <dgm:cxn modelId="{2CD2C71D-27E6-4F56-8D87-4C6A437D6575}" type="presParOf" srcId="{93C0CE3C-78E3-4B55-93EE-F23A28E56D5A}" destId="{90734BE4-00AE-4049-9FB2-290374DD567F}" srcOrd="0" destOrd="0" presId="urn:microsoft.com/office/officeart/2008/layout/VerticalCurvedList"/>
    <dgm:cxn modelId="{483305E3-63AE-452D-8275-3C92B70F1474}" type="presParOf" srcId="{DFCB6C7D-D225-49B9-AD5A-A49EEBF134D5}" destId="{24502C92-A557-45DD-9EFF-8CB7B698326D}" srcOrd="11" destOrd="0" presId="urn:microsoft.com/office/officeart/2008/layout/VerticalCurvedList"/>
    <dgm:cxn modelId="{7BBA2DCA-2C1F-4371-BA06-BCB1D32539A5}" type="presParOf" srcId="{DFCB6C7D-D225-49B9-AD5A-A49EEBF134D5}" destId="{89B52224-1E56-41B4-969D-AB6361F7E8A2}" srcOrd="12" destOrd="0" presId="urn:microsoft.com/office/officeart/2008/layout/VerticalCurvedList"/>
    <dgm:cxn modelId="{99B26100-8789-44D1-B485-E171CB4ED189}" type="presParOf" srcId="{89B52224-1E56-41B4-969D-AB6361F7E8A2}" destId="{5F95C1D3-EFBC-4452-B007-6E093CE0E33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FCDD47-AE49-4735-9747-F14FA58A32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BD6446-7B66-4895-8CA0-D148A2F3C3EF}">
      <dgm:prSet custT="1"/>
      <dgm:spPr/>
      <dgm:t>
        <a:bodyPr/>
        <a:lstStyle/>
        <a:p>
          <a:r>
            <a:rPr lang="ru-RU" sz="1800"/>
            <a:t>Заемные средства занимают значительную долю в структуре капитала</a:t>
          </a:r>
        </a:p>
      </dgm:t>
    </dgm:pt>
    <dgm:pt modelId="{C9336DF7-3656-4BE7-A508-A0E8AD5B0376}" type="parTrans" cxnId="{8473F2EA-11AC-4C90-8DB8-7A7D70BC5DC3}">
      <dgm:prSet/>
      <dgm:spPr/>
      <dgm:t>
        <a:bodyPr/>
        <a:lstStyle/>
        <a:p>
          <a:endParaRPr lang="ru-RU" sz="1800"/>
        </a:p>
      </dgm:t>
    </dgm:pt>
    <dgm:pt modelId="{4CD15D2B-001E-48BF-924D-7447EE235615}" type="sibTrans" cxnId="{8473F2EA-11AC-4C90-8DB8-7A7D70BC5DC3}">
      <dgm:prSet/>
      <dgm:spPr/>
      <dgm:t>
        <a:bodyPr/>
        <a:lstStyle/>
        <a:p>
          <a:endParaRPr lang="ru-RU" sz="1800"/>
        </a:p>
      </dgm:t>
    </dgm:pt>
    <dgm:pt modelId="{17A237DB-CC3E-49FF-B144-9C4D5B8B246A}">
      <dgm:prSet custT="1"/>
      <dgm:spPr/>
      <dgm:t>
        <a:bodyPr/>
        <a:lstStyle/>
        <a:p>
          <a:r>
            <a:rPr lang="ru-RU" sz="1800"/>
            <a:t>Это связано с высокой капиталоемкостью деятельности и инвестиционными проектами</a:t>
          </a:r>
        </a:p>
      </dgm:t>
    </dgm:pt>
    <dgm:pt modelId="{886DE984-4680-4829-9D0A-C85A67F0CEC0}" type="parTrans" cxnId="{0F0AF689-AE6B-4B47-993C-A811CA156E38}">
      <dgm:prSet/>
      <dgm:spPr/>
      <dgm:t>
        <a:bodyPr/>
        <a:lstStyle/>
        <a:p>
          <a:endParaRPr lang="ru-RU" sz="1800"/>
        </a:p>
      </dgm:t>
    </dgm:pt>
    <dgm:pt modelId="{13ED8FF2-20D1-49DC-82F5-02B8A56BE7A1}" type="sibTrans" cxnId="{0F0AF689-AE6B-4B47-993C-A811CA156E38}">
      <dgm:prSet/>
      <dgm:spPr/>
      <dgm:t>
        <a:bodyPr/>
        <a:lstStyle/>
        <a:p>
          <a:endParaRPr lang="ru-RU" sz="1800"/>
        </a:p>
      </dgm:t>
    </dgm:pt>
    <dgm:pt modelId="{EEB826A8-6FA9-466B-9014-9436F62E13FB}">
      <dgm:prSet custT="1"/>
      <dgm:spPr/>
      <dgm:t>
        <a:bodyPr/>
        <a:lstStyle/>
        <a:p>
          <a:r>
            <a:rPr lang="ru-RU" sz="1800"/>
            <a:t>Компания поддерживает баланс между собственными и заемными средствами</a:t>
          </a:r>
        </a:p>
      </dgm:t>
    </dgm:pt>
    <dgm:pt modelId="{FE17EFDB-B6D2-435E-8927-98DD712901B6}" type="parTrans" cxnId="{10584405-A3A6-40AD-8959-B427517F6066}">
      <dgm:prSet/>
      <dgm:spPr/>
      <dgm:t>
        <a:bodyPr/>
        <a:lstStyle/>
        <a:p>
          <a:endParaRPr lang="ru-RU" sz="1800"/>
        </a:p>
      </dgm:t>
    </dgm:pt>
    <dgm:pt modelId="{E6D0D9CE-A396-46D6-9461-917FD09FB672}" type="sibTrans" cxnId="{10584405-A3A6-40AD-8959-B427517F6066}">
      <dgm:prSet/>
      <dgm:spPr/>
      <dgm:t>
        <a:bodyPr/>
        <a:lstStyle/>
        <a:p>
          <a:endParaRPr lang="ru-RU" sz="1800"/>
        </a:p>
      </dgm:t>
    </dgm:pt>
    <dgm:pt modelId="{727B2718-EFCA-4CC5-98BF-D0CBBCDEF0EF}">
      <dgm:prSet custT="1"/>
      <dgm:spPr/>
      <dgm:t>
        <a:bodyPr/>
        <a:lstStyle/>
        <a:p>
          <a:r>
            <a:rPr lang="ru-RU" sz="1800" dirty="0"/>
            <a:t>Финансовая политика направлена на снижение рисков и сохранение устойчивости</a:t>
          </a:r>
        </a:p>
      </dgm:t>
    </dgm:pt>
    <dgm:pt modelId="{306BADF6-C276-452A-8E2E-3AD6067C88FB}" type="parTrans" cxnId="{717F9E50-51F2-473E-8699-060B92BDC34A}">
      <dgm:prSet/>
      <dgm:spPr/>
      <dgm:t>
        <a:bodyPr/>
        <a:lstStyle/>
        <a:p>
          <a:endParaRPr lang="ru-RU" sz="1800"/>
        </a:p>
      </dgm:t>
    </dgm:pt>
    <dgm:pt modelId="{8E11344B-82E4-4505-9A57-AD1DD63BAD05}" type="sibTrans" cxnId="{717F9E50-51F2-473E-8699-060B92BDC34A}">
      <dgm:prSet/>
      <dgm:spPr/>
      <dgm:t>
        <a:bodyPr/>
        <a:lstStyle/>
        <a:p>
          <a:endParaRPr lang="ru-RU" sz="1800"/>
        </a:p>
      </dgm:t>
    </dgm:pt>
    <dgm:pt modelId="{6059D098-2014-44F6-8643-9AA99A3828C6}">
      <dgm:prSet custT="1"/>
      <dgm:spPr/>
      <dgm:t>
        <a:bodyPr/>
        <a:lstStyle/>
        <a:p>
          <a:r>
            <a:rPr lang="ru-RU" sz="1800"/>
            <a:t>Проводится регулярный анализ долговых обязательств</a:t>
          </a:r>
        </a:p>
      </dgm:t>
    </dgm:pt>
    <dgm:pt modelId="{8BD79C74-FD81-4E09-BBE3-643504825DB1}" type="parTrans" cxnId="{264284A9-24A8-4D66-A23A-F7702668AD5D}">
      <dgm:prSet/>
      <dgm:spPr/>
      <dgm:t>
        <a:bodyPr/>
        <a:lstStyle/>
        <a:p>
          <a:endParaRPr lang="ru-RU" sz="1800"/>
        </a:p>
      </dgm:t>
    </dgm:pt>
    <dgm:pt modelId="{7AC07E17-E76E-4A7B-A33A-003749967BF0}" type="sibTrans" cxnId="{264284A9-24A8-4D66-A23A-F7702668AD5D}">
      <dgm:prSet/>
      <dgm:spPr/>
      <dgm:t>
        <a:bodyPr/>
        <a:lstStyle/>
        <a:p>
          <a:endParaRPr lang="ru-RU" sz="1800"/>
        </a:p>
      </dgm:t>
    </dgm:pt>
    <dgm:pt modelId="{7060D439-1EE3-4F86-8281-82DC251C172E}">
      <dgm:prSet custT="1"/>
      <dgm:spPr/>
      <dgm:t>
        <a:bodyPr/>
        <a:lstStyle/>
        <a:p>
          <a:r>
            <a:rPr lang="ru-RU" sz="1800"/>
            <a:t>Обеспечивается контроль ликвидности и платежеспособности</a:t>
          </a:r>
        </a:p>
      </dgm:t>
    </dgm:pt>
    <dgm:pt modelId="{409290C0-FDB3-49D3-9267-550E3152777F}" type="parTrans" cxnId="{B92156CB-53A4-4FD3-9DB6-8F9057C4F666}">
      <dgm:prSet/>
      <dgm:spPr/>
      <dgm:t>
        <a:bodyPr/>
        <a:lstStyle/>
        <a:p>
          <a:endParaRPr lang="ru-RU" sz="1800"/>
        </a:p>
      </dgm:t>
    </dgm:pt>
    <dgm:pt modelId="{35262670-AB96-4C59-A867-29363DE9CDD5}" type="sibTrans" cxnId="{B92156CB-53A4-4FD3-9DB6-8F9057C4F666}">
      <dgm:prSet/>
      <dgm:spPr/>
      <dgm:t>
        <a:bodyPr/>
        <a:lstStyle/>
        <a:p>
          <a:endParaRPr lang="ru-RU" sz="1800"/>
        </a:p>
      </dgm:t>
    </dgm:pt>
    <dgm:pt modelId="{824F2618-5C8E-4128-98CF-F3395138DD7B}">
      <dgm:prSet custT="1"/>
      <dgm:spPr/>
      <dgm:t>
        <a:bodyPr/>
        <a:lstStyle/>
        <a:p>
          <a:r>
            <a:rPr lang="ru-RU" sz="1800"/>
            <a:t>Эффективное управление кредитным портфелем позволяет своевременно выполнять обязательства</a:t>
          </a:r>
        </a:p>
      </dgm:t>
    </dgm:pt>
    <dgm:pt modelId="{F7140EC6-6D27-40C8-9AD4-87718065A88B}" type="parTrans" cxnId="{69CB7571-1B8D-4FF1-A575-AC395CDBCDDE}">
      <dgm:prSet/>
      <dgm:spPr/>
      <dgm:t>
        <a:bodyPr/>
        <a:lstStyle/>
        <a:p>
          <a:endParaRPr lang="ru-RU" sz="1800"/>
        </a:p>
      </dgm:t>
    </dgm:pt>
    <dgm:pt modelId="{C3FC0361-5263-440E-8F33-2AFA3A14E42B}" type="sibTrans" cxnId="{69CB7571-1B8D-4FF1-A575-AC395CDBCDDE}">
      <dgm:prSet/>
      <dgm:spPr/>
      <dgm:t>
        <a:bodyPr/>
        <a:lstStyle/>
        <a:p>
          <a:endParaRPr lang="ru-RU" sz="1800"/>
        </a:p>
      </dgm:t>
    </dgm:pt>
    <dgm:pt modelId="{F3A80E1D-9A40-46BD-B95E-85A3976ED1CB}" type="pres">
      <dgm:prSet presAssocID="{4CFCDD47-AE49-4735-9747-F14FA58A3288}" presName="linear" presStyleCnt="0">
        <dgm:presLayoutVars>
          <dgm:dir/>
          <dgm:animLvl val="lvl"/>
          <dgm:resizeHandles val="exact"/>
        </dgm:presLayoutVars>
      </dgm:prSet>
      <dgm:spPr/>
    </dgm:pt>
    <dgm:pt modelId="{C2A2C605-0361-411E-BFD4-B0EEFC437496}" type="pres">
      <dgm:prSet presAssocID="{727B2718-EFCA-4CC5-98BF-D0CBBCDEF0EF}" presName="parentLin" presStyleCnt="0"/>
      <dgm:spPr/>
    </dgm:pt>
    <dgm:pt modelId="{941BE652-C945-4821-807E-EFA52AD133F3}" type="pres">
      <dgm:prSet presAssocID="{727B2718-EFCA-4CC5-98BF-D0CBBCDEF0EF}" presName="parentLeftMargin" presStyleLbl="node1" presStyleIdx="0" presStyleCnt="7"/>
      <dgm:spPr/>
    </dgm:pt>
    <dgm:pt modelId="{B5624243-7FEC-48D3-BCD6-3774F98A37C7}" type="pres">
      <dgm:prSet presAssocID="{727B2718-EFCA-4CC5-98BF-D0CBBCDEF0EF}" presName="parentText" presStyleLbl="node1" presStyleIdx="0" presStyleCnt="7" custScaleX="134289">
        <dgm:presLayoutVars>
          <dgm:chMax val="0"/>
          <dgm:bulletEnabled val="1"/>
        </dgm:presLayoutVars>
      </dgm:prSet>
      <dgm:spPr/>
    </dgm:pt>
    <dgm:pt modelId="{8E8A5DFC-2E77-4EF2-BCEF-921470231E98}" type="pres">
      <dgm:prSet presAssocID="{727B2718-EFCA-4CC5-98BF-D0CBBCDEF0EF}" presName="negativeSpace" presStyleCnt="0"/>
      <dgm:spPr/>
    </dgm:pt>
    <dgm:pt modelId="{8F162854-F638-4A5C-AFAF-BF96ACF6DC9E}" type="pres">
      <dgm:prSet presAssocID="{727B2718-EFCA-4CC5-98BF-D0CBBCDEF0EF}" presName="childText" presStyleLbl="conFgAcc1" presStyleIdx="0" presStyleCnt="7">
        <dgm:presLayoutVars>
          <dgm:bulletEnabled val="1"/>
        </dgm:presLayoutVars>
      </dgm:prSet>
      <dgm:spPr/>
    </dgm:pt>
    <dgm:pt modelId="{7AF326A8-7DFA-471D-95BA-746671EEF259}" type="pres">
      <dgm:prSet presAssocID="{8E11344B-82E4-4505-9A57-AD1DD63BAD05}" presName="spaceBetweenRectangles" presStyleCnt="0"/>
      <dgm:spPr/>
    </dgm:pt>
    <dgm:pt modelId="{089FD5FC-1F07-44E3-B891-526353A9611E}" type="pres">
      <dgm:prSet presAssocID="{12BD6446-7B66-4895-8CA0-D148A2F3C3EF}" presName="parentLin" presStyleCnt="0"/>
      <dgm:spPr/>
    </dgm:pt>
    <dgm:pt modelId="{C9E83064-8974-40C8-89E6-21C97DAF00A2}" type="pres">
      <dgm:prSet presAssocID="{12BD6446-7B66-4895-8CA0-D148A2F3C3EF}" presName="parentLeftMargin" presStyleLbl="node1" presStyleIdx="0" presStyleCnt="7"/>
      <dgm:spPr/>
    </dgm:pt>
    <dgm:pt modelId="{7BEC8F43-2C23-4FA0-9068-C0DC35F8684F}" type="pres">
      <dgm:prSet presAssocID="{12BD6446-7B66-4895-8CA0-D148A2F3C3EF}" presName="parentText" presStyleLbl="node1" presStyleIdx="1" presStyleCnt="7" custScaleX="134289">
        <dgm:presLayoutVars>
          <dgm:chMax val="0"/>
          <dgm:bulletEnabled val="1"/>
        </dgm:presLayoutVars>
      </dgm:prSet>
      <dgm:spPr/>
    </dgm:pt>
    <dgm:pt modelId="{B571173E-0D5B-4C92-9C31-93969847B393}" type="pres">
      <dgm:prSet presAssocID="{12BD6446-7B66-4895-8CA0-D148A2F3C3EF}" presName="negativeSpace" presStyleCnt="0"/>
      <dgm:spPr/>
    </dgm:pt>
    <dgm:pt modelId="{6174389A-3682-4932-9557-5A240FAA7308}" type="pres">
      <dgm:prSet presAssocID="{12BD6446-7B66-4895-8CA0-D148A2F3C3EF}" presName="childText" presStyleLbl="conFgAcc1" presStyleIdx="1" presStyleCnt="7">
        <dgm:presLayoutVars>
          <dgm:bulletEnabled val="1"/>
        </dgm:presLayoutVars>
      </dgm:prSet>
      <dgm:spPr/>
    </dgm:pt>
    <dgm:pt modelId="{B4582CB3-BCAF-423B-AA92-32B6FDBA6BD9}" type="pres">
      <dgm:prSet presAssocID="{4CD15D2B-001E-48BF-924D-7447EE235615}" presName="spaceBetweenRectangles" presStyleCnt="0"/>
      <dgm:spPr/>
    </dgm:pt>
    <dgm:pt modelId="{3B41F0F7-A281-438A-BECA-4BF056C8BE9E}" type="pres">
      <dgm:prSet presAssocID="{6059D098-2014-44F6-8643-9AA99A3828C6}" presName="parentLin" presStyleCnt="0"/>
      <dgm:spPr/>
    </dgm:pt>
    <dgm:pt modelId="{23FF41A8-28A8-416D-9F22-6FAF1BD66CF4}" type="pres">
      <dgm:prSet presAssocID="{6059D098-2014-44F6-8643-9AA99A3828C6}" presName="parentLeftMargin" presStyleLbl="node1" presStyleIdx="1" presStyleCnt="7"/>
      <dgm:spPr/>
    </dgm:pt>
    <dgm:pt modelId="{04029C0D-2C53-4015-8228-D8FF7FF4EA5E}" type="pres">
      <dgm:prSet presAssocID="{6059D098-2014-44F6-8643-9AA99A3828C6}" presName="parentText" presStyleLbl="node1" presStyleIdx="2" presStyleCnt="7" custScaleX="134289">
        <dgm:presLayoutVars>
          <dgm:chMax val="0"/>
          <dgm:bulletEnabled val="1"/>
        </dgm:presLayoutVars>
      </dgm:prSet>
      <dgm:spPr/>
    </dgm:pt>
    <dgm:pt modelId="{4224393A-2EC3-4B64-8720-384FE9B1D8BA}" type="pres">
      <dgm:prSet presAssocID="{6059D098-2014-44F6-8643-9AA99A3828C6}" presName="negativeSpace" presStyleCnt="0"/>
      <dgm:spPr/>
    </dgm:pt>
    <dgm:pt modelId="{E36C0D82-2053-4D26-9BE7-82F2A6BD3D59}" type="pres">
      <dgm:prSet presAssocID="{6059D098-2014-44F6-8643-9AA99A3828C6}" presName="childText" presStyleLbl="conFgAcc1" presStyleIdx="2" presStyleCnt="7">
        <dgm:presLayoutVars>
          <dgm:bulletEnabled val="1"/>
        </dgm:presLayoutVars>
      </dgm:prSet>
      <dgm:spPr/>
    </dgm:pt>
    <dgm:pt modelId="{C39BDBC7-2D0D-4E5D-9645-20779A6F7509}" type="pres">
      <dgm:prSet presAssocID="{7AC07E17-E76E-4A7B-A33A-003749967BF0}" presName="spaceBetweenRectangles" presStyleCnt="0"/>
      <dgm:spPr/>
    </dgm:pt>
    <dgm:pt modelId="{6C5951C7-CED4-47C2-A9FD-2F994AB8FC43}" type="pres">
      <dgm:prSet presAssocID="{EEB826A8-6FA9-466B-9014-9436F62E13FB}" presName="parentLin" presStyleCnt="0"/>
      <dgm:spPr/>
    </dgm:pt>
    <dgm:pt modelId="{D212E973-1A35-46A5-B0B9-D8447A505910}" type="pres">
      <dgm:prSet presAssocID="{EEB826A8-6FA9-466B-9014-9436F62E13FB}" presName="parentLeftMargin" presStyleLbl="node1" presStyleIdx="2" presStyleCnt="7"/>
      <dgm:spPr/>
    </dgm:pt>
    <dgm:pt modelId="{F461C6B9-E28C-4DAB-B839-CFD959807752}" type="pres">
      <dgm:prSet presAssocID="{EEB826A8-6FA9-466B-9014-9436F62E13FB}" presName="parentText" presStyleLbl="node1" presStyleIdx="3" presStyleCnt="7" custScaleX="134289">
        <dgm:presLayoutVars>
          <dgm:chMax val="0"/>
          <dgm:bulletEnabled val="1"/>
        </dgm:presLayoutVars>
      </dgm:prSet>
      <dgm:spPr/>
    </dgm:pt>
    <dgm:pt modelId="{94DB7264-A9F6-4411-9251-B4F24DC3F652}" type="pres">
      <dgm:prSet presAssocID="{EEB826A8-6FA9-466B-9014-9436F62E13FB}" presName="negativeSpace" presStyleCnt="0"/>
      <dgm:spPr/>
    </dgm:pt>
    <dgm:pt modelId="{DDC1AD9E-6E30-4DCC-8869-C1DEAE302E1D}" type="pres">
      <dgm:prSet presAssocID="{EEB826A8-6FA9-466B-9014-9436F62E13FB}" presName="childText" presStyleLbl="conFgAcc1" presStyleIdx="3" presStyleCnt="7">
        <dgm:presLayoutVars>
          <dgm:bulletEnabled val="1"/>
        </dgm:presLayoutVars>
      </dgm:prSet>
      <dgm:spPr/>
    </dgm:pt>
    <dgm:pt modelId="{98233807-7FBD-4587-9691-086D608CB248}" type="pres">
      <dgm:prSet presAssocID="{E6D0D9CE-A396-46D6-9461-917FD09FB672}" presName="spaceBetweenRectangles" presStyleCnt="0"/>
      <dgm:spPr/>
    </dgm:pt>
    <dgm:pt modelId="{1C9D48F0-BAD1-435D-ACC0-7C555DAA4AFD}" type="pres">
      <dgm:prSet presAssocID="{17A237DB-CC3E-49FF-B144-9C4D5B8B246A}" presName="parentLin" presStyleCnt="0"/>
      <dgm:spPr/>
    </dgm:pt>
    <dgm:pt modelId="{181ACF5C-C2E1-40CF-B248-A639DA123B35}" type="pres">
      <dgm:prSet presAssocID="{17A237DB-CC3E-49FF-B144-9C4D5B8B246A}" presName="parentLeftMargin" presStyleLbl="node1" presStyleIdx="3" presStyleCnt="7"/>
      <dgm:spPr/>
    </dgm:pt>
    <dgm:pt modelId="{B8D13C2C-0C4D-4D8C-9C73-362636324AA6}" type="pres">
      <dgm:prSet presAssocID="{17A237DB-CC3E-49FF-B144-9C4D5B8B246A}" presName="parentText" presStyleLbl="node1" presStyleIdx="4" presStyleCnt="7" custScaleX="134289">
        <dgm:presLayoutVars>
          <dgm:chMax val="0"/>
          <dgm:bulletEnabled val="1"/>
        </dgm:presLayoutVars>
      </dgm:prSet>
      <dgm:spPr/>
    </dgm:pt>
    <dgm:pt modelId="{AFB6C8B6-F7FD-4EDC-8455-A47D3106505E}" type="pres">
      <dgm:prSet presAssocID="{17A237DB-CC3E-49FF-B144-9C4D5B8B246A}" presName="negativeSpace" presStyleCnt="0"/>
      <dgm:spPr/>
    </dgm:pt>
    <dgm:pt modelId="{F676FBBB-900F-4460-A0C5-DA7D8E753240}" type="pres">
      <dgm:prSet presAssocID="{17A237DB-CC3E-49FF-B144-9C4D5B8B246A}" presName="childText" presStyleLbl="conFgAcc1" presStyleIdx="4" presStyleCnt="7">
        <dgm:presLayoutVars>
          <dgm:bulletEnabled val="1"/>
        </dgm:presLayoutVars>
      </dgm:prSet>
      <dgm:spPr/>
    </dgm:pt>
    <dgm:pt modelId="{EA195AB5-5B09-4925-944D-0406D1573640}" type="pres">
      <dgm:prSet presAssocID="{13ED8FF2-20D1-49DC-82F5-02B8A56BE7A1}" presName="spaceBetweenRectangles" presStyleCnt="0"/>
      <dgm:spPr/>
    </dgm:pt>
    <dgm:pt modelId="{63D826B3-B3F2-4928-B35D-323A74DEA905}" type="pres">
      <dgm:prSet presAssocID="{824F2618-5C8E-4128-98CF-F3395138DD7B}" presName="parentLin" presStyleCnt="0"/>
      <dgm:spPr/>
    </dgm:pt>
    <dgm:pt modelId="{E51729E5-1947-4FFA-850C-460EDD920FBA}" type="pres">
      <dgm:prSet presAssocID="{824F2618-5C8E-4128-98CF-F3395138DD7B}" presName="parentLeftMargin" presStyleLbl="node1" presStyleIdx="4" presStyleCnt="7"/>
      <dgm:spPr/>
    </dgm:pt>
    <dgm:pt modelId="{5CC18501-623D-412E-920A-1248F6F0674C}" type="pres">
      <dgm:prSet presAssocID="{824F2618-5C8E-4128-98CF-F3395138DD7B}" presName="parentText" presStyleLbl="node1" presStyleIdx="5" presStyleCnt="7" custScaleX="134289">
        <dgm:presLayoutVars>
          <dgm:chMax val="0"/>
          <dgm:bulletEnabled val="1"/>
        </dgm:presLayoutVars>
      </dgm:prSet>
      <dgm:spPr/>
    </dgm:pt>
    <dgm:pt modelId="{3B8B38CE-0324-4F7D-BA1E-4F569B35A4AA}" type="pres">
      <dgm:prSet presAssocID="{824F2618-5C8E-4128-98CF-F3395138DD7B}" presName="negativeSpace" presStyleCnt="0"/>
      <dgm:spPr/>
    </dgm:pt>
    <dgm:pt modelId="{6F2BA5AD-A1CE-4794-9601-D85E7E2303DA}" type="pres">
      <dgm:prSet presAssocID="{824F2618-5C8E-4128-98CF-F3395138DD7B}" presName="childText" presStyleLbl="conFgAcc1" presStyleIdx="5" presStyleCnt="7">
        <dgm:presLayoutVars>
          <dgm:bulletEnabled val="1"/>
        </dgm:presLayoutVars>
      </dgm:prSet>
      <dgm:spPr/>
    </dgm:pt>
    <dgm:pt modelId="{B392B54C-C441-44F5-A179-7C38151731ED}" type="pres">
      <dgm:prSet presAssocID="{C3FC0361-5263-440E-8F33-2AFA3A14E42B}" presName="spaceBetweenRectangles" presStyleCnt="0"/>
      <dgm:spPr/>
    </dgm:pt>
    <dgm:pt modelId="{BF1540B5-9EDF-4668-ABE6-41C69FFC1AD6}" type="pres">
      <dgm:prSet presAssocID="{7060D439-1EE3-4F86-8281-82DC251C172E}" presName="parentLin" presStyleCnt="0"/>
      <dgm:spPr/>
    </dgm:pt>
    <dgm:pt modelId="{3A8E192E-B7D8-4FB1-8B24-9B8955C3822C}" type="pres">
      <dgm:prSet presAssocID="{7060D439-1EE3-4F86-8281-82DC251C172E}" presName="parentLeftMargin" presStyleLbl="node1" presStyleIdx="5" presStyleCnt="7"/>
      <dgm:spPr/>
    </dgm:pt>
    <dgm:pt modelId="{AB34832D-AD87-4461-8EA5-2AE7F3FA6827}" type="pres">
      <dgm:prSet presAssocID="{7060D439-1EE3-4F86-8281-82DC251C172E}" presName="parentText" presStyleLbl="node1" presStyleIdx="6" presStyleCnt="7" custScaleX="134289">
        <dgm:presLayoutVars>
          <dgm:chMax val="0"/>
          <dgm:bulletEnabled val="1"/>
        </dgm:presLayoutVars>
      </dgm:prSet>
      <dgm:spPr/>
    </dgm:pt>
    <dgm:pt modelId="{2D53060A-6795-493D-86E6-FF4B50A2A062}" type="pres">
      <dgm:prSet presAssocID="{7060D439-1EE3-4F86-8281-82DC251C172E}" presName="negativeSpace" presStyleCnt="0"/>
      <dgm:spPr/>
    </dgm:pt>
    <dgm:pt modelId="{53967940-2E61-4268-8913-313721F1E0E5}" type="pres">
      <dgm:prSet presAssocID="{7060D439-1EE3-4F86-8281-82DC251C172E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0584405-A3A6-40AD-8959-B427517F6066}" srcId="{4CFCDD47-AE49-4735-9747-F14FA58A3288}" destId="{EEB826A8-6FA9-466B-9014-9436F62E13FB}" srcOrd="3" destOrd="0" parTransId="{FE17EFDB-B6D2-435E-8927-98DD712901B6}" sibTransId="{E6D0D9CE-A396-46D6-9461-917FD09FB672}"/>
    <dgm:cxn modelId="{87B7150A-8FEB-4ABF-9297-E0F02FCEB4F8}" type="presOf" srcId="{12BD6446-7B66-4895-8CA0-D148A2F3C3EF}" destId="{7BEC8F43-2C23-4FA0-9068-C0DC35F8684F}" srcOrd="1" destOrd="0" presId="urn:microsoft.com/office/officeart/2005/8/layout/list1"/>
    <dgm:cxn modelId="{368E7035-9A64-48F9-875C-6E761F9EFB43}" type="presOf" srcId="{17A237DB-CC3E-49FF-B144-9C4D5B8B246A}" destId="{181ACF5C-C2E1-40CF-B248-A639DA123B35}" srcOrd="0" destOrd="0" presId="urn:microsoft.com/office/officeart/2005/8/layout/list1"/>
    <dgm:cxn modelId="{C2D19D5F-6041-45F8-931A-13C9E09FCC4D}" type="presOf" srcId="{7060D439-1EE3-4F86-8281-82DC251C172E}" destId="{3A8E192E-B7D8-4FB1-8B24-9B8955C3822C}" srcOrd="0" destOrd="0" presId="urn:microsoft.com/office/officeart/2005/8/layout/list1"/>
    <dgm:cxn modelId="{D4DEFD42-C585-4DF9-BFD6-67B76C5A58F7}" type="presOf" srcId="{4CFCDD47-AE49-4735-9747-F14FA58A3288}" destId="{F3A80E1D-9A40-46BD-B95E-85A3976ED1CB}" srcOrd="0" destOrd="0" presId="urn:microsoft.com/office/officeart/2005/8/layout/list1"/>
    <dgm:cxn modelId="{E0257465-9421-4D36-BF81-FBE98AEFFA75}" type="presOf" srcId="{EEB826A8-6FA9-466B-9014-9436F62E13FB}" destId="{D212E973-1A35-46A5-B0B9-D8447A505910}" srcOrd="0" destOrd="0" presId="urn:microsoft.com/office/officeart/2005/8/layout/list1"/>
    <dgm:cxn modelId="{E23DB549-B4DD-4A00-AE8B-26B76401CE9A}" type="presOf" srcId="{17A237DB-CC3E-49FF-B144-9C4D5B8B246A}" destId="{B8D13C2C-0C4D-4D8C-9C73-362636324AA6}" srcOrd="1" destOrd="0" presId="urn:microsoft.com/office/officeart/2005/8/layout/list1"/>
    <dgm:cxn modelId="{717F9E50-51F2-473E-8699-060B92BDC34A}" srcId="{4CFCDD47-AE49-4735-9747-F14FA58A3288}" destId="{727B2718-EFCA-4CC5-98BF-D0CBBCDEF0EF}" srcOrd="0" destOrd="0" parTransId="{306BADF6-C276-452A-8E2E-3AD6067C88FB}" sibTransId="{8E11344B-82E4-4505-9A57-AD1DD63BAD05}"/>
    <dgm:cxn modelId="{69CB7571-1B8D-4FF1-A575-AC395CDBCDDE}" srcId="{4CFCDD47-AE49-4735-9747-F14FA58A3288}" destId="{824F2618-5C8E-4128-98CF-F3395138DD7B}" srcOrd="5" destOrd="0" parTransId="{F7140EC6-6D27-40C8-9AD4-87718065A88B}" sibTransId="{C3FC0361-5263-440E-8F33-2AFA3A14E42B}"/>
    <dgm:cxn modelId="{1BE22778-7D17-4C1A-884F-69E06B252720}" type="presOf" srcId="{6059D098-2014-44F6-8643-9AA99A3828C6}" destId="{23FF41A8-28A8-416D-9F22-6FAF1BD66CF4}" srcOrd="0" destOrd="0" presId="urn:microsoft.com/office/officeart/2005/8/layout/list1"/>
    <dgm:cxn modelId="{36D8AA83-6318-4BF2-93FC-A0DD8C22329B}" type="presOf" srcId="{824F2618-5C8E-4128-98CF-F3395138DD7B}" destId="{5CC18501-623D-412E-920A-1248F6F0674C}" srcOrd="1" destOrd="0" presId="urn:microsoft.com/office/officeart/2005/8/layout/list1"/>
    <dgm:cxn modelId="{0F0AF689-AE6B-4B47-993C-A811CA156E38}" srcId="{4CFCDD47-AE49-4735-9747-F14FA58A3288}" destId="{17A237DB-CC3E-49FF-B144-9C4D5B8B246A}" srcOrd="4" destOrd="0" parTransId="{886DE984-4680-4829-9D0A-C85A67F0CEC0}" sibTransId="{13ED8FF2-20D1-49DC-82F5-02B8A56BE7A1}"/>
    <dgm:cxn modelId="{50436099-82F0-4D38-ACCE-7068A76ABE8C}" type="presOf" srcId="{727B2718-EFCA-4CC5-98BF-D0CBBCDEF0EF}" destId="{B5624243-7FEC-48D3-BCD6-3774F98A37C7}" srcOrd="1" destOrd="0" presId="urn:microsoft.com/office/officeart/2005/8/layout/list1"/>
    <dgm:cxn modelId="{9776C099-D782-4CA7-8361-FCBEA81C4457}" type="presOf" srcId="{7060D439-1EE3-4F86-8281-82DC251C172E}" destId="{AB34832D-AD87-4461-8EA5-2AE7F3FA6827}" srcOrd="1" destOrd="0" presId="urn:microsoft.com/office/officeart/2005/8/layout/list1"/>
    <dgm:cxn modelId="{A88EB49B-9A4A-4A25-BE86-6B7ADA81BEB3}" type="presOf" srcId="{6059D098-2014-44F6-8643-9AA99A3828C6}" destId="{04029C0D-2C53-4015-8228-D8FF7FF4EA5E}" srcOrd="1" destOrd="0" presId="urn:microsoft.com/office/officeart/2005/8/layout/list1"/>
    <dgm:cxn modelId="{624EBF9B-F6B7-48CB-832F-228D3AB84CC1}" type="presOf" srcId="{EEB826A8-6FA9-466B-9014-9436F62E13FB}" destId="{F461C6B9-E28C-4DAB-B839-CFD959807752}" srcOrd="1" destOrd="0" presId="urn:microsoft.com/office/officeart/2005/8/layout/list1"/>
    <dgm:cxn modelId="{264284A9-24A8-4D66-A23A-F7702668AD5D}" srcId="{4CFCDD47-AE49-4735-9747-F14FA58A3288}" destId="{6059D098-2014-44F6-8643-9AA99A3828C6}" srcOrd="2" destOrd="0" parTransId="{8BD79C74-FD81-4E09-BBE3-643504825DB1}" sibTransId="{7AC07E17-E76E-4A7B-A33A-003749967BF0}"/>
    <dgm:cxn modelId="{D24563B1-7DEB-4AAE-BE40-547EB660862B}" type="presOf" srcId="{824F2618-5C8E-4128-98CF-F3395138DD7B}" destId="{E51729E5-1947-4FFA-850C-460EDD920FBA}" srcOrd="0" destOrd="0" presId="urn:microsoft.com/office/officeart/2005/8/layout/list1"/>
    <dgm:cxn modelId="{B73FC9B7-CD30-441C-B699-F25EF08BA267}" type="presOf" srcId="{727B2718-EFCA-4CC5-98BF-D0CBBCDEF0EF}" destId="{941BE652-C945-4821-807E-EFA52AD133F3}" srcOrd="0" destOrd="0" presId="urn:microsoft.com/office/officeart/2005/8/layout/list1"/>
    <dgm:cxn modelId="{D4B204BB-09FC-4FC9-87EA-0AE60F706F92}" type="presOf" srcId="{12BD6446-7B66-4895-8CA0-D148A2F3C3EF}" destId="{C9E83064-8974-40C8-89E6-21C97DAF00A2}" srcOrd="0" destOrd="0" presId="urn:microsoft.com/office/officeart/2005/8/layout/list1"/>
    <dgm:cxn modelId="{B92156CB-53A4-4FD3-9DB6-8F9057C4F666}" srcId="{4CFCDD47-AE49-4735-9747-F14FA58A3288}" destId="{7060D439-1EE3-4F86-8281-82DC251C172E}" srcOrd="6" destOrd="0" parTransId="{409290C0-FDB3-49D3-9267-550E3152777F}" sibTransId="{35262670-AB96-4C59-A867-29363DE9CDD5}"/>
    <dgm:cxn modelId="{8473F2EA-11AC-4C90-8DB8-7A7D70BC5DC3}" srcId="{4CFCDD47-AE49-4735-9747-F14FA58A3288}" destId="{12BD6446-7B66-4895-8CA0-D148A2F3C3EF}" srcOrd="1" destOrd="0" parTransId="{C9336DF7-3656-4BE7-A508-A0E8AD5B0376}" sibTransId="{4CD15D2B-001E-48BF-924D-7447EE235615}"/>
    <dgm:cxn modelId="{14A316D1-57C9-4765-B8F2-091FD73ED47C}" type="presParOf" srcId="{F3A80E1D-9A40-46BD-B95E-85A3976ED1CB}" destId="{C2A2C605-0361-411E-BFD4-B0EEFC437496}" srcOrd="0" destOrd="0" presId="urn:microsoft.com/office/officeart/2005/8/layout/list1"/>
    <dgm:cxn modelId="{4445CA58-B074-444F-B6C7-88904ECB0021}" type="presParOf" srcId="{C2A2C605-0361-411E-BFD4-B0EEFC437496}" destId="{941BE652-C945-4821-807E-EFA52AD133F3}" srcOrd="0" destOrd="0" presId="urn:microsoft.com/office/officeart/2005/8/layout/list1"/>
    <dgm:cxn modelId="{03239E6C-6F50-45C7-AEAA-6D59728AADC6}" type="presParOf" srcId="{C2A2C605-0361-411E-BFD4-B0EEFC437496}" destId="{B5624243-7FEC-48D3-BCD6-3774F98A37C7}" srcOrd="1" destOrd="0" presId="urn:microsoft.com/office/officeart/2005/8/layout/list1"/>
    <dgm:cxn modelId="{EF3472B7-349B-4812-A333-3A7A46DEF547}" type="presParOf" srcId="{F3A80E1D-9A40-46BD-B95E-85A3976ED1CB}" destId="{8E8A5DFC-2E77-4EF2-BCEF-921470231E98}" srcOrd="1" destOrd="0" presId="urn:microsoft.com/office/officeart/2005/8/layout/list1"/>
    <dgm:cxn modelId="{E5C6B005-892F-47B4-976B-11C02507CF42}" type="presParOf" srcId="{F3A80E1D-9A40-46BD-B95E-85A3976ED1CB}" destId="{8F162854-F638-4A5C-AFAF-BF96ACF6DC9E}" srcOrd="2" destOrd="0" presId="urn:microsoft.com/office/officeart/2005/8/layout/list1"/>
    <dgm:cxn modelId="{55E18958-0DC4-4DE9-81D6-88D5EA7AC69E}" type="presParOf" srcId="{F3A80E1D-9A40-46BD-B95E-85A3976ED1CB}" destId="{7AF326A8-7DFA-471D-95BA-746671EEF259}" srcOrd="3" destOrd="0" presId="urn:microsoft.com/office/officeart/2005/8/layout/list1"/>
    <dgm:cxn modelId="{25D301FF-56EC-453B-AEA4-3F54899E0374}" type="presParOf" srcId="{F3A80E1D-9A40-46BD-B95E-85A3976ED1CB}" destId="{089FD5FC-1F07-44E3-B891-526353A9611E}" srcOrd="4" destOrd="0" presId="urn:microsoft.com/office/officeart/2005/8/layout/list1"/>
    <dgm:cxn modelId="{254F95FA-8249-4566-9966-551F6B32AEDD}" type="presParOf" srcId="{089FD5FC-1F07-44E3-B891-526353A9611E}" destId="{C9E83064-8974-40C8-89E6-21C97DAF00A2}" srcOrd="0" destOrd="0" presId="urn:microsoft.com/office/officeart/2005/8/layout/list1"/>
    <dgm:cxn modelId="{E770669A-57F2-40B0-BD17-314CD58D3846}" type="presParOf" srcId="{089FD5FC-1F07-44E3-B891-526353A9611E}" destId="{7BEC8F43-2C23-4FA0-9068-C0DC35F8684F}" srcOrd="1" destOrd="0" presId="urn:microsoft.com/office/officeart/2005/8/layout/list1"/>
    <dgm:cxn modelId="{06DA0CFC-4A7B-4325-B890-27FD977E02AE}" type="presParOf" srcId="{F3A80E1D-9A40-46BD-B95E-85A3976ED1CB}" destId="{B571173E-0D5B-4C92-9C31-93969847B393}" srcOrd="5" destOrd="0" presId="urn:microsoft.com/office/officeart/2005/8/layout/list1"/>
    <dgm:cxn modelId="{34D9A955-917C-479B-85BF-9A44014D0FF0}" type="presParOf" srcId="{F3A80E1D-9A40-46BD-B95E-85A3976ED1CB}" destId="{6174389A-3682-4932-9557-5A240FAA7308}" srcOrd="6" destOrd="0" presId="urn:microsoft.com/office/officeart/2005/8/layout/list1"/>
    <dgm:cxn modelId="{5FD9244F-2241-4946-AE03-484319E3701E}" type="presParOf" srcId="{F3A80E1D-9A40-46BD-B95E-85A3976ED1CB}" destId="{B4582CB3-BCAF-423B-AA92-32B6FDBA6BD9}" srcOrd="7" destOrd="0" presId="urn:microsoft.com/office/officeart/2005/8/layout/list1"/>
    <dgm:cxn modelId="{BD99F97E-A414-4281-86D8-950F5B878F8A}" type="presParOf" srcId="{F3A80E1D-9A40-46BD-B95E-85A3976ED1CB}" destId="{3B41F0F7-A281-438A-BECA-4BF056C8BE9E}" srcOrd="8" destOrd="0" presId="urn:microsoft.com/office/officeart/2005/8/layout/list1"/>
    <dgm:cxn modelId="{E15A2F53-7052-470D-BFC1-BA173485B979}" type="presParOf" srcId="{3B41F0F7-A281-438A-BECA-4BF056C8BE9E}" destId="{23FF41A8-28A8-416D-9F22-6FAF1BD66CF4}" srcOrd="0" destOrd="0" presId="urn:microsoft.com/office/officeart/2005/8/layout/list1"/>
    <dgm:cxn modelId="{77F891AA-8946-4879-B764-D4310481F86B}" type="presParOf" srcId="{3B41F0F7-A281-438A-BECA-4BF056C8BE9E}" destId="{04029C0D-2C53-4015-8228-D8FF7FF4EA5E}" srcOrd="1" destOrd="0" presId="urn:microsoft.com/office/officeart/2005/8/layout/list1"/>
    <dgm:cxn modelId="{5CFCD760-7806-4A7E-ADD0-8A7F8893648F}" type="presParOf" srcId="{F3A80E1D-9A40-46BD-B95E-85A3976ED1CB}" destId="{4224393A-2EC3-4B64-8720-384FE9B1D8BA}" srcOrd="9" destOrd="0" presId="urn:microsoft.com/office/officeart/2005/8/layout/list1"/>
    <dgm:cxn modelId="{E3CE1404-1401-4B8A-AC8B-E981CC40A789}" type="presParOf" srcId="{F3A80E1D-9A40-46BD-B95E-85A3976ED1CB}" destId="{E36C0D82-2053-4D26-9BE7-82F2A6BD3D59}" srcOrd="10" destOrd="0" presId="urn:microsoft.com/office/officeart/2005/8/layout/list1"/>
    <dgm:cxn modelId="{B2B3F808-8D0C-4439-8412-B9D45FF54E17}" type="presParOf" srcId="{F3A80E1D-9A40-46BD-B95E-85A3976ED1CB}" destId="{C39BDBC7-2D0D-4E5D-9645-20779A6F7509}" srcOrd="11" destOrd="0" presId="urn:microsoft.com/office/officeart/2005/8/layout/list1"/>
    <dgm:cxn modelId="{7BFAB7CB-4EC1-462B-B662-3AF6A5079D3A}" type="presParOf" srcId="{F3A80E1D-9A40-46BD-B95E-85A3976ED1CB}" destId="{6C5951C7-CED4-47C2-A9FD-2F994AB8FC43}" srcOrd="12" destOrd="0" presId="urn:microsoft.com/office/officeart/2005/8/layout/list1"/>
    <dgm:cxn modelId="{66F17C82-5B4B-4425-A615-922551C64F95}" type="presParOf" srcId="{6C5951C7-CED4-47C2-A9FD-2F994AB8FC43}" destId="{D212E973-1A35-46A5-B0B9-D8447A505910}" srcOrd="0" destOrd="0" presId="urn:microsoft.com/office/officeart/2005/8/layout/list1"/>
    <dgm:cxn modelId="{9B5A33A0-E207-4EFA-A3C7-B338F67F9E1E}" type="presParOf" srcId="{6C5951C7-CED4-47C2-A9FD-2F994AB8FC43}" destId="{F461C6B9-E28C-4DAB-B839-CFD959807752}" srcOrd="1" destOrd="0" presId="urn:microsoft.com/office/officeart/2005/8/layout/list1"/>
    <dgm:cxn modelId="{8FCA17FC-6853-4A47-9082-C1B332A810CA}" type="presParOf" srcId="{F3A80E1D-9A40-46BD-B95E-85A3976ED1CB}" destId="{94DB7264-A9F6-4411-9251-B4F24DC3F652}" srcOrd="13" destOrd="0" presId="urn:microsoft.com/office/officeart/2005/8/layout/list1"/>
    <dgm:cxn modelId="{8712316B-984D-4555-8625-BA551700C903}" type="presParOf" srcId="{F3A80E1D-9A40-46BD-B95E-85A3976ED1CB}" destId="{DDC1AD9E-6E30-4DCC-8869-C1DEAE302E1D}" srcOrd="14" destOrd="0" presId="urn:microsoft.com/office/officeart/2005/8/layout/list1"/>
    <dgm:cxn modelId="{13DC1D50-D85B-4BB0-B4DC-D7AC70BE6E36}" type="presParOf" srcId="{F3A80E1D-9A40-46BD-B95E-85A3976ED1CB}" destId="{98233807-7FBD-4587-9691-086D608CB248}" srcOrd="15" destOrd="0" presId="urn:microsoft.com/office/officeart/2005/8/layout/list1"/>
    <dgm:cxn modelId="{3BBDE13E-F697-4E02-A5AF-6497B601882B}" type="presParOf" srcId="{F3A80E1D-9A40-46BD-B95E-85A3976ED1CB}" destId="{1C9D48F0-BAD1-435D-ACC0-7C555DAA4AFD}" srcOrd="16" destOrd="0" presId="urn:microsoft.com/office/officeart/2005/8/layout/list1"/>
    <dgm:cxn modelId="{634C8830-8517-4D32-9773-C7D9A50B8A74}" type="presParOf" srcId="{1C9D48F0-BAD1-435D-ACC0-7C555DAA4AFD}" destId="{181ACF5C-C2E1-40CF-B248-A639DA123B35}" srcOrd="0" destOrd="0" presId="urn:microsoft.com/office/officeart/2005/8/layout/list1"/>
    <dgm:cxn modelId="{C5832796-7666-451B-882B-636C54321076}" type="presParOf" srcId="{1C9D48F0-BAD1-435D-ACC0-7C555DAA4AFD}" destId="{B8D13C2C-0C4D-4D8C-9C73-362636324AA6}" srcOrd="1" destOrd="0" presId="urn:microsoft.com/office/officeart/2005/8/layout/list1"/>
    <dgm:cxn modelId="{87A2CB60-00A3-46B4-8C22-8B1E64C4D8BD}" type="presParOf" srcId="{F3A80E1D-9A40-46BD-B95E-85A3976ED1CB}" destId="{AFB6C8B6-F7FD-4EDC-8455-A47D3106505E}" srcOrd="17" destOrd="0" presId="urn:microsoft.com/office/officeart/2005/8/layout/list1"/>
    <dgm:cxn modelId="{B00038EF-D7F2-479A-92DD-0BFC6BAEACF4}" type="presParOf" srcId="{F3A80E1D-9A40-46BD-B95E-85A3976ED1CB}" destId="{F676FBBB-900F-4460-A0C5-DA7D8E753240}" srcOrd="18" destOrd="0" presId="urn:microsoft.com/office/officeart/2005/8/layout/list1"/>
    <dgm:cxn modelId="{8FDB49C5-AE7A-4B73-B353-3F70D74445E2}" type="presParOf" srcId="{F3A80E1D-9A40-46BD-B95E-85A3976ED1CB}" destId="{EA195AB5-5B09-4925-944D-0406D1573640}" srcOrd="19" destOrd="0" presId="urn:microsoft.com/office/officeart/2005/8/layout/list1"/>
    <dgm:cxn modelId="{A3F1F92D-FA5C-410D-BA84-F13D4824628C}" type="presParOf" srcId="{F3A80E1D-9A40-46BD-B95E-85A3976ED1CB}" destId="{63D826B3-B3F2-4928-B35D-323A74DEA905}" srcOrd="20" destOrd="0" presId="urn:microsoft.com/office/officeart/2005/8/layout/list1"/>
    <dgm:cxn modelId="{87CF2E6B-4638-46AB-B63B-598596DBE4D5}" type="presParOf" srcId="{63D826B3-B3F2-4928-B35D-323A74DEA905}" destId="{E51729E5-1947-4FFA-850C-460EDD920FBA}" srcOrd="0" destOrd="0" presId="urn:microsoft.com/office/officeart/2005/8/layout/list1"/>
    <dgm:cxn modelId="{679FD10F-4918-495C-8571-C619F0E43D78}" type="presParOf" srcId="{63D826B3-B3F2-4928-B35D-323A74DEA905}" destId="{5CC18501-623D-412E-920A-1248F6F0674C}" srcOrd="1" destOrd="0" presId="urn:microsoft.com/office/officeart/2005/8/layout/list1"/>
    <dgm:cxn modelId="{B1E1A18D-A2DE-4522-823A-53999ABECF79}" type="presParOf" srcId="{F3A80E1D-9A40-46BD-B95E-85A3976ED1CB}" destId="{3B8B38CE-0324-4F7D-BA1E-4F569B35A4AA}" srcOrd="21" destOrd="0" presId="urn:microsoft.com/office/officeart/2005/8/layout/list1"/>
    <dgm:cxn modelId="{C05991AA-98FA-4C97-9831-64CF34A14585}" type="presParOf" srcId="{F3A80E1D-9A40-46BD-B95E-85A3976ED1CB}" destId="{6F2BA5AD-A1CE-4794-9601-D85E7E2303DA}" srcOrd="22" destOrd="0" presId="urn:microsoft.com/office/officeart/2005/8/layout/list1"/>
    <dgm:cxn modelId="{11F50EE5-7F29-43BD-8A07-1E1FCF630AAD}" type="presParOf" srcId="{F3A80E1D-9A40-46BD-B95E-85A3976ED1CB}" destId="{B392B54C-C441-44F5-A179-7C38151731ED}" srcOrd="23" destOrd="0" presId="urn:microsoft.com/office/officeart/2005/8/layout/list1"/>
    <dgm:cxn modelId="{923ED972-9D9C-49C2-82CD-B2AB7536646E}" type="presParOf" srcId="{F3A80E1D-9A40-46BD-B95E-85A3976ED1CB}" destId="{BF1540B5-9EDF-4668-ABE6-41C69FFC1AD6}" srcOrd="24" destOrd="0" presId="urn:microsoft.com/office/officeart/2005/8/layout/list1"/>
    <dgm:cxn modelId="{448B8560-1656-4312-AA3A-659DFFDB38AE}" type="presParOf" srcId="{BF1540B5-9EDF-4668-ABE6-41C69FFC1AD6}" destId="{3A8E192E-B7D8-4FB1-8B24-9B8955C3822C}" srcOrd="0" destOrd="0" presId="urn:microsoft.com/office/officeart/2005/8/layout/list1"/>
    <dgm:cxn modelId="{6D1BCB74-CD34-4632-B43B-38BC0EFAA94F}" type="presParOf" srcId="{BF1540B5-9EDF-4668-ABE6-41C69FFC1AD6}" destId="{AB34832D-AD87-4461-8EA5-2AE7F3FA6827}" srcOrd="1" destOrd="0" presId="urn:microsoft.com/office/officeart/2005/8/layout/list1"/>
    <dgm:cxn modelId="{A3263912-02A6-40B3-BAB1-EB41A6C924D9}" type="presParOf" srcId="{F3A80E1D-9A40-46BD-B95E-85A3976ED1CB}" destId="{2D53060A-6795-493D-86E6-FF4B50A2A062}" srcOrd="25" destOrd="0" presId="urn:microsoft.com/office/officeart/2005/8/layout/list1"/>
    <dgm:cxn modelId="{03C4E369-58D4-4BBA-B19B-C468BA5E3437}" type="presParOf" srcId="{F3A80E1D-9A40-46BD-B95E-85A3976ED1CB}" destId="{53967940-2E61-4268-8913-313721F1E0E5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D01282-D545-4F9D-8EE6-BE55F18E16DD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460A740C-C34E-440C-9890-1E7F6F0B0CF3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 dirty="0"/>
            <a:t>Оптимизация структуры кредитного портфеля</a:t>
          </a:r>
        </a:p>
      </dgm:t>
    </dgm:pt>
    <dgm:pt modelId="{81BAC286-BF69-407F-A5EC-2C4EE79C7CD6}" type="parTrans" cxnId="{9AD8DCB8-9E44-473C-8426-FCA2433BF515}">
      <dgm:prSet/>
      <dgm:spPr/>
      <dgm:t>
        <a:bodyPr/>
        <a:lstStyle/>
        <a:p>
          <a:endParaRPr lang="ru-RU"/>
        </a:p>
      </dgm:t>
    </dgm:pt>
    <dgm:pt modelId="{45B856C3-CB5B-4D49-8B35-3F754CEF9EA9}" type="sibTrans" cxnId="{9AD8DCB8-9E44-473C-8426-FCA2433BF515}">
      <dgm:prSet/>
      <dgm:spPr/>
      <dgm:t>
        <a:bodyPr/>
        <a:lstStyle/>
        <a:p>
          <a:endParaRPr lang="ru-RU"/>
        </a:p>
      </dgm:t>
    </dgm:pt>
    <dgm:pt modelId="{8E09B19F-2468-4B4B-8281-DD0B1B612502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/>
            <a:t>Увеличение доли долгосрочных и менее дорогих заимствований</a:t>
          </a:r>
        </a:p>
      </dgm:t>
    </dgm:pt>
    <dgm:pt modelId="{D0D95B77-03C3-46EB-A04E-4EDE2B781192}" type="parTrans" cxnId="{126EC6E2-0FC2-4464-8123-165D5ED15214}">
      <dgm:prSet/>
      <dgm:spPr/>
      <dgm:t>
        <a:bodyPr/>
        <a:lstStyle/>
        <a:p>
          <a:endParaRPr lang="ru-RU"/>
        </a:p>
      </dgm:t>
    </dgm:pt>
    <dgm:pt modelId="{0EC7B937-033F-408F-BE29-1102B2BA58A6}" type="sibTrans" cxnId="{126EC6E2-0FC2-4464-8123-165D5ED15214}">
      <dgm:prSet/>
      <dgm:spPr/>
      <dgm:t>
        <a:bodyPr/>
        <a:lstStyle/>
        <a:p>
          <a:endParaRPr lang="ru-RU"/>
        </a:p>
      </dgm:t>
    </dgm:pt>
    <dgm:pt modelId="{327A615A-FD2A-4A19-9D45-A075BF975D93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/>
            <a:t>Снижение финансовой нагрузки и рисков ликвидности</a:t>
          </a:r>
        </a:p>
      </dgm:t>
    </dgm:pt>
    <dgm:pt modelId="{62158498-4C70-4D99-8938-2C49F3683D59}" type="parTrans" cxnId="{22DCA446-FEF4-45A6-B5BE-F6880C0D9542}">
      <dgm:prSet/>
      <dgm:spPr/>
      <dgm:t>
        <a:bodyPr/>
        <a:lstStyle/>
        <a:p>
          <a:endParaRPr lang="ru-RU"/>
        </a:p>
      </dgm:t>
    </dgm:pt>
    <dgm:pt modelId="{FDEE425E-D56F-4240-8860-23F0E0F2EA3A}" type="sibTrans" cxnId="{22DCA446-FEF4-45A6-B5BE-F6880C0D9542}">
      <dgm:prSet/>
      <dgm:spPr/>
      <dgm:t>
        <a:bodyPr/>
        <a:lstStyle/>
        <a:p>
          <a:endParaRPr lang="ru-RU"/>
        </a:p>
      </dgm:t>
    </dgm:pt>
    <dgm:pt modelId="{4B75E7FF-DBD4-44F7-B4EF-968CBB255C78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/>
            <a:t>Совершенствование методики анализа заемных средств</a:t>
          </a:r>
        </a:p>
      </dgm:t>
    </dgm:pt>
    <dgm:pt modelId="{A35D7B58-DAD1-4B0E-9FA4-7FC9A8B680A6}" type="parTrans" cxnId="{7904C679-60A7-4257-98B9-674F61A6073F}">
      <dgm:prSet/>
      <dgm:spPr/>
      <dgm:t>
        <a:bodyPr/>
        <a:lstStyle/>
        <a:p>
          <a:endParaRPr lang="ru-RU"/>
        </a:p>
      </dgm:t>
    </dgm:pt>
    <dgm:pt modelId="{345C6805-DC90-4D68-BFD1-50B0AC549B17}" type="sibTrans" cxnId="{7904C679-60A7-4257-98B9-674F61A6073F}">
      <dgm:prSet/>
      <dgm:spPr/>
      <dgm:t>
        <a:bodyPr/>
        <a:lstStyle/>
        <a:p>
          <a:endParaRPr lang="ru-RU"/>
        </a:p>
      </dgm:t>
    </dgm:pt>
    <dgm:pt modelId="{67A18D4F-A32D-4DC7-AEEA-4FDEAD65025B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/>
            <a:t>Внедрение автоматизированного контроля и мониторинга</a:t>
          </a:r>
        </a:p>
      </dgm:t>
    </dgm:pt>
    <dgm:pt modelId="{37192229-65BC-4ADD-8B40-721988BBDDA7}" type="parTrans" cxnId="{FBCA721C-BF62-4536-A801-304835C7CDEE}">
      <dgm:prSet/>
      <dgm:spPr/>
      <dgm:t>
        <a:bodyPr/>
        <a:lstStyle/>
        <a:p>
          <a:endParaRPr lang="ru-RU"/>
        </a:p>
      </dgm:t>
    </dgm:pt>
    <dgm:pt modelId="{059CFD32-EF54-4B3E-AF6F-4BDA5D2CA785}" type="sibTrans" cxnId="{FBCA721C-BF62-4536-A801-304835C7CDEE}">
      <dgm:prSet/>
      <dgm:spPr/>
      <dgm:t>
        <a:bodyPr/>
        <a:lstStyle/>
        <a:p>
          <a:endParaRPr lang="ru-RU"/>
        </a:p>
      </dgm:t>
    </dgm:pt>
    <dgm:pt modelId="{4F4C3180-D6CB-4265-9CDC-A6CDFA3335BA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/>
            <a:t>Усиление внутреннего контроля за использованием кредитов</a:t>
          </a:r>
        </a:p>
      </dgm:t>
    </dgm:pt>
    <dgm:pt modelId="{C4BA738A-CB0A-406B-9ADF-0F9A7134001B}" type="parTrans" cxnId="{9118C018-9901-4AEB-99FD-9C9B24F2E808}">
      <dgm:prSet/>
      <dgm:spPr/>
      <dgm:t>
        <a:bodyPr/>
        <a:lstStyle/>
        <a:p>
          <a:endParaRPr lang="ru-RU"/>
        </a:p>
      </dgm:t>
    </dgm:pt>
    <dgm:pt modelId="{FD1EE144-88E9-44A7-8A08-D95663540FB4}" type="sibTrans" cxnId="{9118C018-9901-4AEB-99FD-9C9B24F2E808}">
      <dgm:prSet/>
      <dgm:spPr/>
      <dgm:t>
        <a:bodyPr/>
        <a:lstStyle/>
        <a:p>
          <a:endParaRPr lang="ru-RU"/>
        </a:p>
      </dgm:t>
    </dgm:pt>
    <dgm:pt modelId="{12AA9520-0CA6-4A67-AF77-C9DF4C99C97E}">
      <dgm:prSet/>
      <dgm:spPr>
        <a:solidFill>
          <a:srgbClr val="FF2D64"/>
        </a:solidFill>
        <a:ln>
          <a:solidFill>
            <a:srgbClr val="FF0000"/>
          </a:solidFill>
        </a:ln>
      </dgm:spPr>
      <dgm:t>
        <a:bodyPr/>
        <a:lstStyle/>
        <a:p>
          <a:r>
            <a:rPr lang="ru-RU"/>
            <a:t>Оценка эффективности инвестиционных проектов, финансируемых за счет займов</a:t>
          </a:r>
        </a:p>
      </dgm:t>
    </dgm:pt>
    <dgm:pt modelId="{C331EC23-EBF3-4DC2-AACC-A48D67515BAF}" type="parTrans" cxnId="{57B4AB6E-CFCE-4003-AA49-1E496428498C}">
      <dgm:prSet/>
      <dgm:spPr/>
      <dgm:t>
        <a:bodyPr/>
        <a:lstStyle/>
        <a:p>
          <a:endParaRPr lang="ru-RU"/>
        </a:p>
      </dgm:t>
    </dgm:pt>
    <dgm:pt modelId="{7771CAEA-283B-47C7-ACAB-770B68C22158}" type="sibTrans" cxnId="{57B4AB6E-CFCE-4003-AA49-1E496428498C}">
      <dgm:prSet/>
      <dgm:spPr/>
      <dgm:t>
        <a:bodyPr/>
        <a:lstStyle/>
        <a:p>
          <a:endParaRPr lang="ru-RU"/>
        </a:p>
      </dgm:t>
    </dgm:pt>
    <dgm:pt modelId="{62C4EEBF-E1B3-421F-B59E-3C0D580E40AC}" type="pres">
      <dgm:prSet presAssocID="{4ED01282-D545-4F9D-8EE6-BE55F18E16DD}" presName="diagram" presStyleCnt="0">
        <dgm:presLayoutVars>
          <dgm:dir/>
          <dgm:resizeHandles val="exact"/>
        </dgm:presLayoutVars>
      </dgm:prSet>
      <dgm:spPr/>
    </dgm:pt>
    <dgm:pt modelId="{57DA18F7-6294-45DC-8641-6824F0197BC1}" type="pres">
      <dgm:prSet presAssocID="{460A740C-C34E-440C-9890-1E7F6F0B0CF3}" presName="node" presStyleLbl="node1" presStyleIdx="0" presStyleCnt="7" custScaleX="1003532">
        <dgm:presLayoutVars>
          <dgm:bulletEnabled val="1"/>
        </dgm:presLayoutVars>
      </dgm:prSet>
      <dgm:spPr/>
    </dgm:pt>
    <dgm:pt modelId="{CC3E0AEB-498B-4647-BC46-181724EC0B45}" type="pres">
      <dgm:prSet presAssocID="{45B856C3-CB5B-4D49-8B35-3F754CEF9EA9}" presName="sibTrans" presStyleCnt="0"/>
      <dgm:spPr/>
    </dgm:pt>
    <dgm:pt modelId="{256C2360-3572-4FFF-98B9-23D9A3DB6371}" type="pres">
      <dgm:prSet presAssocID="{8E09B19F-2468-4B4B-8281-DD0B1B612502}" presName="node" presStyleLbl="node1" presStyleIdx="1" presStyleCnt="7" custScaleX="1003532">
        <dgm:presLayoutVars>
          <dgm:bulletEnabled val="1"/>
        </dgm:presLayoutVars>
      </dgm:prSet>
      <dgm:spPr/>
    </dgm:pt>
    <dgm:pt modelId="{4DF8C0A8-EE3F-42D4-9B34-96D6B510BD48}" type="pres">
      <dgm:prSet presAssocID="{0EC7B937-033F-408F-BE29-1102B2BA58A6}" presName="sibTrans" presStyleCnt="0"/>
      <dgm:spPr/>
    </dgm:pt>
    <dgm:pt modelId="{492762DC-49D6-4140-8E79-0B31A4356647}" type="pres">
      <dgm:prSet presAssocID="{12AA9520-0CA6-4A67-AF77-C9DF4C99C97E}" presName="node" presStyleLbl="node1" presStyleIdx="2" presStyleCnt="7" custScaleX="1003532">
        <dgm:presLayoutVars>
          <dgm:bulletEnabled val="1"/>
        </dgm:presLayoutVars>
      </dgm:prSet>
      <dgm:spPr/>
    </dgm:pt>
    <dgm:pt modelId="{D5EEAFFC-EA6A-42E7-8621-88A493C701D2}" type="pres">
      <dgm:prSet presAssocID="{7771CAEA-283B-47C7-ACAB-770B68C22158}" presName="sibTrans" presStyleCnt="0"/>
      <dgm:spPr/>
    </dgm:pt>
    <dgm:pt modelId="{754C2DC9-DC8E-4570-AD2E-9C4857B73B86}" type="pres">
      <dgm:prSet presAssocID="{4F4C3180-D6CB-4265-9CDC-A6CDFA3335BA}" presName="node" presStyleLbl="node1" presStyleIdx="3" presStyleCnt="7" custScaleX="1003532">
        <dgm:presLayoutVars>
          <dgm:bulletEnabled val="1"/>
        </dgm:presLayoutVars>
      </dgm:prSet>
      <dgm:spPr/>
    </dgm:pt>
    <dgm:pt modelId="{805FDC67-3EBC-42EC-81B8-D33CDAFFCCB4}" type="pres">
      <dgm:prSet presAssocID="{FD1EE144-88E9-44A7-8A08-D95663540FB4}" presName="sibTrans" presStyleCnt="0"/>
      <dgm:spPr/>
    </dgm:pt>
    <dgm:pt modelId="{78FBD50A-65D5-4302-91FD-273433CC4E42}" type="pres">
      <dgm:prSet presAssocID="{67A18D4F-A32D-4DC7-AEEA-4FDEAD65025B}" presName="node" presStyleLbl="node1" presStyleIdx="4" presStyleCnt="7" custScaleX="1003532">
        <dgm:presLayoutVars>
          <dgm:bulletEnabled val="1"/>
        </dgm:presLayoutVars>
      </dgm:prSet>
      <dgm:spPr/>
    </dgm:pt>
    <dgm:pt modelId="{43F0204F-1E3E-4B55-A95D-87D2F7AFC61A}" type="pres">
      <dgm:prSet presAssocID="{059CFD32-EF54-4B3E-AF6F-4BDA5D2CA785}" presName="sibTrans" presStyleCnt="0"/>
      <dgm:spPr/>
    </dgm:pt>
    <dgm:pt modelId="{04265E4F-537E-47D5-90E7-571A8792F6CE}" type="pres">
      <dgm:prSet presAssocID="{4B75E7FF-DBD4-44F7-B4EF-968CBB255C78}" presName="node" presStyleLbl="node1" presStyleIdx="5" presStyleCnt="7" custScaleX="1003532">
        <dgm:presLayoutVars>
          <dgm:bulletEnabled val="1"/>
        </dgm:presLayoutVars>
      </dgm:prSet>
      <dgm:spPr/>
    </dgm:pt>
    <dgm:pt modelId="{50F44B4E-2432-47BB-91AA-E21CDC7398B6}" type="pres">
      <dgm:prSet presAssocID="{345C6805-DC90-4D68-BFD1-50B0AC549B17}" presName="sibTrans" presStyleCnt="0"/>
      <dgm:spPr/>
    </dgm:pt>
    <dgm:pt modelId="{D37C7B99-975C-40BF-90C2-3BF686BE679B}" type="pres">
      <dgm:prSet presAssocID="{327A615A-FD2A-4A19-9D45-A075BF975D93}" presName="node" presStyleLbl="node1" presStyleIdx="6" presStyleCnt="7" custScaleX="1003532">
        <dgm:presLayoutVars>
          <dgm:bulletEnabled val="1"/>
        </dgm:presLayoutVars>
      </dgm:prSet>
      <dgm:spPr/>
    </dgm:pt>
  </dgm:ptLst>
  <dgm:cxnLst>
    <dgm:cxn modelId="{9118C018-9901-4AEB-99FD-9C9B24F2E808}" srcId="{4ED01282-D545-4F9D-8EE6-BE55F18E16DD}" destId="{4F4C3180-D6CB-4265-9CDC-A6CDFA3335BA}" srcOrd="3" destOrd="0" parTransId="{C4BA738A-CB0A-406B-9ADF-0F9A7134001B}" sibTransId="{FD1EE144-88E9-44A7-8A08-D95663540FB4}"/>
    <dgm:cxn modelId="{FBCA721C-BF62-4536-A801-304835C7CDEE}" srcId="{4ED01282-D545-4F9D-8EE6-BE55F18E16DD}" destId="{67A18D4F-A32D-4DC7-AEEA-4FDEAD65025B}" srcOrd="4" destOrd="0" parTransId="{37192229-65BC-4ADD-8B40-721988BBDDA7}" sibTransId="{059CFD32-EF54-4B3E-AF6F-4BDA5D2CA785}"/>
    <dgm:cxn modelId="{BA120320-C98E-4D6E-BF8F-0F9147EB0490}" type="presOf" srcId="{67A18D4F-A32D-4DC7-AEEA-4FDEAD65025B}" destId="{78FBD50A-65D5-4302-91FD-273433CC4E42}" srcOrd="0" destOrd="0" presId="urn:microsoft.com/office/officeart/2005/8/layout/default"/>
    <dgm:cxn modelId="{856E5735-E225-4880-8125-E37ED30C39E5}" type="presOf" srcId="{460A740C-C34E-440C-9890-1E7F6F0B0CF3}" destId="{57DA18F7-6294-45DC-8641-6824F0197BC1}" srcOrd="0" destOrd="0" presId="urn:microsoft.com/office/officeart/2005/8/layout/default"/>
    <dgm:cxn modelId="{22DCA446-FEF4-45A6-B5BE-F6880C0D9542}" srcId="{4ED01282-D545-4F9D-8EE6-BE55F18E16DD}" destId="{327A615A-FD2A-4A19-9D45-A075BF975D93}" srcOrd="6" destOrd="0" parTransId="{62158498-4C70-4D99-8938-2C49F3683D59}" sibTransId="{FDEE425E-D56F-4240-8860-23F0E0F2EA3A}"/>
    <dgm:cxn modelId="{57B4AB6E-CFCE-4003-AA49-1E496428498C}" srcId="{4ED01282-D545-4F9D-8EE6-BE55F18E16DD}" destId="{12AA9520-0CA6-4A67-AF77-C9DF4C99C97E}" srcOrd="2" destOrd="0" parTransId="{C331EC23-EBF3-4DC2-AACC-A48D67515BAF}" sibTransId="{7771CAEA-283B-47C7-ACAB-770B68C22158}"/>
    <dgm:cxn modelId="{7904C679-60A7-4257-98B9-674F61A6073F}" srcId="{4ED01282-D545-4F9D-8EE6-BE55F18E16DD}" destId="{4B75E7FF-DBD4-44F7-B4EF-968CBB255C78}" srcOrd="5" destOrd="0" parTransId="{A35D7B58-DAD1-4B0E-9FA4-7FC9A8B680A6}" sibTransId="{345C6805-DC90-4D68-BFD1-50B0AC549B17}"/>
    <dgm:cxn modelId="{B16D1BAB-12E8-41E6-AA5E-86C0C2939571}" type="presOf" srcId="{4ED01282-D545-4F9D-8EE6-BE55F18E16DD}" destId="{62C4EEBF-E1B3-421F-B59E-3C0D580E40AC}" srcOrd="0" destOrd="0" presId="urn:microsoft.com/office/officeart/2005/8/layout/default"/>
    <dgm:cxn modelId="{9AD8DCB8-9E44-473C-8426-FCA2433BF515}" srcId="{4ED01282-D545-4F9D-8EE6-BE55F18E16DD}" destId="{460A740C-C34E-440C-9890-1E7F6F0B0CF3}" srcOrd="0" destOrd="0" parTransId="{81BAC286-BF69-407F-A5EC-2C4EE79C7CD6}" sibTransId="{45B856C3-CB5B-4D49-8B35-3F754CEF9EA9}"/>
    <dgm:cxn modelId="{0AF555D8-30D5-4F84-B5EA-D4E2491E98F2}" type="presOf" srcId="{4F4C3180-D6CB-4265-9CDC-A6CDFA3335BA}" destId="{754C2DC9-DC8E-4570-AD2E-9C4857B73B86}" srcOrd="0" destOrd="0" presId="urn:microsoft.com/office/officeart/2005/8/layout/default"/>
    <dgm:cxn modelId="{126EC6E2-0FC2-4464-8123-165D5ED15214}" srcId="{4ED01282-D545-4F9D-8EE6-BE55F18E16DD}" destId="{8E09B19F-2468-4B4B-8281-DD0B1B612502}" srcOrd="1" destOrd="0" parTransId="{D0D95B77-03C3-46EB-A04E-4EDE2B781192}" sibTransId="{0EC7B937-033F-408F-BE29-1102B2BA58A6}"/>
    <dgm:cxn modelId="{9206E0E2-78CC-47DD-B6F8-7E19FF2020C4}" type="presOf" srcId="{327A615A-FD2A-4A19-9D45-A075BF975D93}" destId="{D37C7B99-975C-40BF-90C2-3BF686BE679B}" srcOrd="0" destOrd="0" presId="urn:microsoft.com/office/officeart/2005/8/layout/default"/>
    <dgm:cxn modelId="{78B0F5E6-826B-4380-A69C-AAE2CE01C117}" type="presOf" srcId="{12AA9520-0CA6-4A67-AF77-C9DF4C99C97E}" destId="{492762DC-49D6-4140-8E79-0B31A4356647}" srcOrd="0" destOrd="0" presId="urn:microsoft.com/office/officeart/2005/8/layout/default"/>
    <dgm:cxn modelId="{52B65CE9-CE3D-4E83-8E8C-B65E83405FE1}" type="presOf" srcId="{4B75E7FF-DBD4-44F7-B4EF-968CBB255C78}" destId="{04265E4F-537E-47D5-90E7-571A8792F6CE}" srcOrd="0" destOrd="0" presId="urn:microsoft.com/office/officeart/2005/8/layout/default"/>
    <dgm:cxn modelId="{3B5F67ED-FFBA-4ECC-9258-7E5379E8C3C1}" type="presOf" srcId="{8E09B19F-2468-4B4B-8281-DD0B1B612502}" destId="{256C2360-3572-4FFF-98B9-23D9A3DB6371}" srcOrd="0" destOrd="0" presId="urn:microsoft.com/office/officeart/2005/8/layout/default"/>
    <dgm:cxn modelId="{1259C22F-E719-41D8-BD21-EE32EC51FC80}" type="presParOf" srcId="{62C4EEBF-E1B3-421F-B59E-3C0D580E40AC}" destId="{57DA18F7-6294-45DC-8641-6824F0197BC1}" srcOrd="0" destOrd="0" presId="urn:microsoft.com/office/officeart/2005/8/layout/default"/>
    <dgm:cxn modelId="{3E9B8A83-CBC6-4676-B421-1CC8A02FF906}" type="presParOf" srcId="{62C4EEBF-E1B3-421F-B59E-3C0D580E40AC}" destId="{CC3E0AEB-498B-4647-BC46-181724EC0B45}" srcOrd="1" destOrd="0" presId="urn:microsoft.com/office/officeart/2005/8/layout/default"/>
    <dgm:cxn modelId="{4DDC3531-6C89-4084-8FB6-A4F3534A4A95}" type="presParOf" srcId="{62C4EEBF-E1B3-421F-B59E-3C0D580E40AC}" destId="{256C2360-3572-4FFF-98B9-23D9A3DB6371}" srcOrd="2" destOrd="0" presId="urn:microsoft.com/office/officeart/2005/8/layout/default"/>
    <dgm:cxn modelId="{2A91B4E0-57AB-4ECD-A1A3-8E146D1044D7}" type="presParOf" srcId="{62C4EEBF-E1B3-421F-B59E-3C0D580E40AC}" destId="{4DF8C0A8-EE3F-42D4-9B34-96D6B510BD48}" srcOrd="3" destOrd="0" presId="urn:microsoft.com/office/officeart/2005/8/layout/default"/>
    <dgm:cxn modelId="{EC4734FF-5550-4400-8614-0D07D0756AC7}" type="presParOf" srcId="{62C4EEBF-E1B3-421F-B59E-3C0D580E40AC}" destId="{492762DC-49D6-4140-8E79-0B31A4356647}" srcOrd="4" destOrd="0" presId="urn:microsoft.com/office/officeart/2005/8/layout/default"/>
    <dgm:cxn modelId="{78AAD0DA-4E3C-4823-9277-3317EB2F24C2}" type="presParOf" srcId="{62C4EEBF-E1B3-421F-B59E-3C0D580E40AC}" destId="{D5EEAFFC-EA6A-42E7-8621-88A493C701D2}" srcOrd="5" destOrd="0" presId="urn:microsoft.com/office/officeart/2005/8/layout/default"/>
    <dgm:cxn modelId="{9C0FD8BD-1106-4B1C-B28C-A21744C33D17}" type="presParOf" srcId="{62C4EEBF-E1B3-421F-B59E-3C0D580E40AC}" destId="{754C2DC9-DC8E-4570-AD2E-9C4857B73B86}" srcOrd="6" destOrd="0" presId="urn:microsoft.com/office/officeart/2005/8/layout/default"/>
    <dgm:cxn modelId="{78F4CE60-853B-4646-871E-9FF7E8FD021B}" type="presParOf" srcId="{62C4EEBF-E1B3-421F-B59E-3C0D580E40AC}" destId="{805FDC67-3EBC-42EC-81B8-D33CDAFFCCB4}" srcOrd="7" destOrd="0" presId="urn:microsoft.com/office/officeart/2005/8/layout/default"/>
    <dgm:cxn modelId="{F30D70F9-E4C3-44A7-ADBF-A773E7D31F32}" type="presParOf" srcId="{62C4EEBF-E1B3-421F-B59E-3C0D580E40AC}" destId="{78FBD50A-65D5-4302-91FD-273433CC4E42}" srcOrd="8" destOrd="0" presId="urn:microsoft.com/office/officeart/2005/8/layout/default"/>
    <dgm:cxn modelId="{0FEF4D35-E3AC-4E7F-B17A-1DFF52E0786F}" type="presParOf" srcId="{62C4EEBF-E1B3-421F-B59E-3C0D580E40AC}" destId="{43F0204F-1E3E-4B55-A95D-87D2F7AFC61A}" srcOrd="9" destOrd="0" presId="urn:microsoft.com/office/officeart/2005/8/layout/default"/>
    <dgm:cxn modelId="{3C1BE904-14EA-4EF8-A388-F49DF25F54F2}" type="presParOf" srcId="{62C4EEBF-E1B3-421F-B59E-3C0D580E40AC}" destId="{04265E4F-537E-47D5-90E7-571A8792F6CE}" srcOrd="10" destOrd="0" presId="urn:microsoft.com/office/officeart/2005/8/layout/default"/>
    <dgm:cxn modelId="{C20F120F-8B02-4AA7-BC95-6970BDDECF11}" type="presParOf" srcId="{62C4EEBF-E1B3-421F-B59E-3C0D580E40AC}" destId="{50F44B4E-2432-47BB-91AA-E21CDC7398B6}" srcOrd="11" destOrd="0" presId="urn:microsoft.com/office/officeart/2005/8/layout/default"/>
    <dgm:cxn modelId="{01916E88-8E96-41D9-A162-F8740D786B4F}" type="presParOf" srcId="{62C4EEBF-E1B3-421F-B59E-3C0D580E40AC}" destId="{D37C7B99-975C-40BF-90C2-3BF686BE679B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68119-4DB3-4496-A3D8-C806212C2DB7}">
      <dsp:nvSpPr>
        <dsp:cNvPr id="0" name=""/>
        <dsp:cNvSpPr/>
      </dsp:nvSpPr>
      <dsp:spPr>
        <a:xfrm>
          <a:off x="475685" y="258"/>
          <a:ext cx="10334630" cy="665179"/>
        </a:xfrm>
        <a:prstGeom prst="rect">
          <a:avLst/>
        </a:prstGeom>
        <a:solidFill>
          <a:srgbClr val="FFFFFF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tx1">
                  <a:lumMod val="75000"/>
                  <a:lumOff val="25000"/>
                </a:schemeClr>
              </a:solidFill>
            </a:rPr>
            <a:t>Предоставляются на условиях возвратности, срочности и платности</a:t>
          </a:r>
        </a:p>
      </dsp:txBody>
      <dsp:txXfrm>
        <a:off x="475685" y="258"/>
        <a:ext cx="10334630" cy="665179"/>
      </dsp:txXfrm>
    </dsp:sp>
    <dsp:sp modelId="{9536DEEB-1418-41BA-9CC3-0C0AB10A4AA4}">
      <dsp:nvSpPr>
        <dsp:cNvPr id="0" name=""/>
        <dsp:cNvSpPr/>
      </dsp:nvSpPr>
      <dsp:spPr>
        <a:xfrm>
          <a:off x="475685" y="915625"/>
          <a:ext cx="10334630" cy="66517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Кредиты и займы — источники заемного капитала</a:t>
          </a:r>
        </a:p>
      </dsp:txBody>
      <dsp:txXfrm>
        <a:off x="475685" y="915625"/>
        <a:ext cx="10334630" cy="665179"/>
      </dsp:txXfrm>
    </dsp:sp>
    <dsp:sp modelId="{AF8BF0F3-A3A3-4DA4-A302-0BC734CD700B}">
      <dsp:nvSpPr>
        <dsp:cNvPr id="0" name=""/>
        <dsp:cNvSpPr/>
      </dsp:nvSpPr>
      <dsp:spPr>
        <a:xfrm>
          <a:off x="475685" y="1830991"/>
          <a:ext cx="10334630" cy="665179"/>
        </a:xfrm>
        <a:prstGeom prst="rect">
          <a:avLst/>
        </a:prstGeom>
        <a:solidFill>
          <a:srgbClr val="FFFFFF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solidFill>
                <a:schemeClr val="tx1">
                  <a:lumMod val="75000"/>
                  <a:lumOff val="25000"/>
                </a:schemeClr>
              </a:solidFill>
            </a:rPr>
            <a:t>Используются для финансирования текущей и инвестиционной деятельности</a:t>
          </a:r>
        </a:p>
      </dsp:txBody>
      <dsp:txXfrm>
        <a:off x="475685" y="1830991"/>
        <a:ext cx="10334630" cy="665179"/>
      </dsp:txXfrm>
    </dsp:sp>
    <dsp:sp modelId="{CCAA5D4B-C656-4D1D-B5A5-B024B14DC433}">
      <dsp:nvSpPr>
        <dsp:cNvPr id="0" name=""/>
        <dsp:cNvSpPr/>
      </dsp:nvSpPr>
      <dsp:spPr>
        <a:xfrm>
          <a:off x="475685" y="2746358"/>
          <a:ext cx="10334630" cy="66517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Позволяют компенсировать недостаток собственных средств</a:t>
          </a:r>
        </a:p>
      </dsp:txBody>
      <dsp:txXfrm>
        <a:off x="475685" y="2746358"/>
        <a:ext cx="10334630" cy="665179"/>
      </dsp:txXfrm>
    </dsp:sp>
    <dsp:sp modelId="{1E7058D7-9DDD-4045-BEB6-DC33152E2786}">
      <dsp:nvSpPr>
        <dsp:cNvPr id="0" name=""/>
        <dsp:cNvSpPr/>
      </dsp:nvSpPr>
      <dsp:spPr>
        <a:xfrm>
          <a:off x="475685" y="3661725"/>
          <a:ext cx="10334630" cy="665179"/>
        </a:xfrm>
        <a:prstGeom prst="rect">
          <a:avLst/>
        </a:prstGeom>
        <a:solidFill>
          <a:srgbClr val="FFFFFF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>
              <a:solidFill>
                <a:schemeClr val="tx1">
                  <a:lumMod val="75000"/>
                  <a:lumOff val="25000"/>
                </a:schemeClr>
              </a:solidFill>
            </a:rPr>
            <a:t>Требуют эффективного управления из-за финансовых рисков</a:t>
          </a:r>
        </a:p>
      </dsp:txBody>
      <dsp:txXfrm>
        <a:off x="475685" y="3661725"/>
        <a:ext cx="10334630" cy="665179"/>
      </dsp:txXfrm>
    </dsp:sp>
    <dsp:sp modelId="{9A08FD18-DD5F-4B88-96C6-BE31506F20D5}">
      <dsp:nvSpPr>
        <dsp:cNvPr id="0" name=""/>
        <dsp:cNvSpPr/>
      </dsp:nvSpPr>
      <dsp:spPr>
        <a:xfrm>
          <a:off x="475685" y="4577092"/>
          <a:ext cx="10334630" cy="66517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Способствуют развитию и расширению бизнеса</a:t>
          </a:r>
        </a:p>
      </dsp:txBody>
      <dsp:txXfrm>
        <a:off x="475685" y="4577092"/>
        <a:ext cx="10334630" cy="6651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93B1F-0662-49BA-BF4F-EACDC50D0E44}">
      <dsp:nvSpPr>
        <dsp:cNvPr id="0" name=""/>
        <dsp:cNvSpPr/>
      </dsp:nvSpPr>
      <dsp:spPr>
        <a:xfrm>
          <a:off x="-6754184" y="-1032796"/>
          <a:ext cx="8038825" cy="8038825"/>
        </a:xfrm>
        <a:prstGeom prst="blockArc">
          <a:avLst>
            <a:gd name="adj1" fmla="val 18900000"/>
            <a:gd name="adj2" fmla="val 2700000"/>
            <a:gd name="adj3" fmla="val 269"/>
          </a:avLst>
        </a:prstGeom>
        <a:noFill/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C3DDC-8817-4C41-88CD-C4037E6A052D}">
      <dsp:nvSpPr>
        <dsp:cNvPr id="0" name=""/>
        <dsp:cNvSpPr/>
      </dsp:nvSpPr>
      <dsp:spPr>
        <a:xfrm>
          <a:off x="478157" y="314550"/>
          <a:ext cx="11165010" cy="628861"/>
        </a:xfrm>
        <a:prstGeom prst="rect">
          <a:avLst/>
        </a:prstGeom>
        <a:solidFill>
          <a:srgbClr val="F2F2F2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5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>
                  <a:lumMod val="75000"/>
                  <a:lumOff val="25000"/>
                </a:schemeClr>
              </a:solidFill>
            </a:rPr>
            <a:t>По сроку: краткосрочные и долгосрочные</a:t>
          </a:r>
        </a:p>
      </dsp:txBody>
      <dsp:txXfrm>
        <a:off x="478157" y="314550"/>
        <a:ext cx="11165010" cy="628861"/>
      </dsp:txXfrm>
    </dsp:sp>
    <dsp:sp modelId="{C155618B-A1FC-4779-B261-6302800B2725}">
      <dsp:nvSpPr>
        <dsp:cNvPr id="0" name=""/>
        <dsp:cNvSpPr/>
      </dsp:nvSpPr>
      <dsp:spPr>
        <a:xfrm>
          <a:off x="85118" y="235942"/>
          <a:ext cx="786077" cy="7860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033619-D374-4523-B8F7-F634293C6CC9}">
      <dsp:nvSpPr>
        <dsp:cNvPr id="0" name=""/>
        <dsp:cNvSpPr/>
      </dsp:nvSpPr>
      <dsp:spPr>
        <a:xfrm>
          <a:off x="995439" y="1257723"/>
          <a:ext cx="10647728" cy="628861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5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/>
            <a:t>По валюте: национальные и иностранные</a:t>
          </a:r>
        </a:p>
      </dsp:txBody>
      <dsp:txXfrm>
        <a:off x="995439" y="1257723"/>
        <a:ext cx="10647728" cy="628861"/>
      </dsp:txXfrm>
    </dsp:sp>
    <dsp:sp modelId="{836F511F-E14D-4C49-806A-A8D21B000E94}">
      <dsp:nvSpPr>
        <dsp:cNvPr id="0" name=""/>
        <dsp:cNvSpPr/>
      </dsp:nvSpPr>
      <dsp:spPr>
        <a:xfrm>
          <a:off x="602400" y="1179116"/>
          <a:ext cx="786077" cy="7860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94067-87B5-450F-852F-18C986C9DD34}">
      <dsp:nvSpPr>
        <dsp:cNvPr id="0" name=""/>
        <dsp:cNvSpPr/>
      </dsp:nvSpPr>
      <dsp:spPr>
        <a:xfrm>
          <a:off x="1231979" y="2200897"/>
          <a:ext cx="10411188" cy="628861"/>
        </a:xfrm>
        <a:prstGeom prst="rect">
          <a:avLst/>
        </a:prstGeom>
        <a:solidFill>
          <a:srgbClr val="F2F2F2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5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>
                  <a:lumMod val="75000"/>
                  <a:lumOff val="25000"/>
                </a:schemeClr>
              </a:solidFill>
            </a:rPr>
            <a:t>По форме предоставления: денежные, товарные</a:t>
          </a:r>
        </a:p>
      </dsp:txBody>
      <dsp:txXfrm>
        <a:off x="1231979" y="2200897"/>
        <a:ext cx="10411188" cy="628861"/>
      </dsp:txXfrm>
    </dsp:sp>
    <dsp:sp modelId="{CD4574A9-71CC-4FDF-9ABB-B1FEEEF073F8}">
      <dsp:nvSpPr>
        <dsp:cNvPr id="0" name=""/>
        <dsp:cNvSpPr/>
      </dsp:nvSpPr>
      <dsp:spPr>
        <a:xfrm>
          <a:off x="838940" y="2122289"/>
          <a:ext cx="786077" cy="7860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1B9BF2-423B-429B-854C-861F8A65BFF1}">
      <dsp:nvSpPr>
        <dsp:cNvPr id="0" name=""/>
        <dsp:cNvSpPr/>
      </dsp:nvSpPr>
      <dsp:spPr>
        <a:xfrm>
          <a:off x="1231979" y="3143473"/>
          <a:ext cx="10411188" cy="628861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5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 целевому назначению: оборотные, инвестиционные</a:t>
          </a:r>
        </a:p>
      </dsp:txBody>
      <dsp:txXfrm>
        <a:off x="1231979" y="3143473"/>
        <a:ext cx="10411188" cy="628861"/>
      </dsp:txXfrm>
    </dsp:sp>
    <dsp:sp modelId="{55C9EE9F-DEB0-4EF2-88B3-6CF058FE7198}">
      <dsp:nvSpPr>
        <dsp:cNvPr id="0" name=""/>
        <dsp:cNvSpPr/>
      </dsp:nvSpPr>
      <dsp:spPr>
        <a:xfrm>
          <a:off x="838940" y="3064865"/>
          <a:ext cx="786077" cy="7860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D61F8-BA9B-42B2-8C1A-AF9C8A6A36F9}">
      <dsp:nvSpPr>
        <dsp:cNvPr id="0" name=""/>
        <dsp:cNvSpPr/>
      </dsp:nvSpPr>
      <dsp:spPr>
        <a:xfrm>
          <a:off x="995439" y="4086647"/>
          <a:ext cx="10647728" cy="628861"/>
        </a:xfrm>
        <a:prstGeom prst="rect">
          <a:avLst/>
        </a:prstGeom>
        <a:solidFill>
          <a:srgbClr val="F2F2F2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5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>
              <a:solidFill>
                <a:schemeClr val="tx1">
                  <a:lumMod val="75000"/>
                  <a:lumOff val="25000"/>
                </a:schemeClr>
              </a:solidFill>
            </a:rPr>
            <a:t>По источнику: банковские, коммерческие, государственные</a:t>
          </a:r>
        </a:p>
      </dsp:txBody>
      <dsp:txXfrm>
        <a:off x="995439" y="4086647"/>
        <a:ext cx="10647728" cy="628861"/>
      </dsp:txXfrm>
    </dsp:sp>
    <dsp:sp modelId="{90734BE4-00AE-4049-9FB2-290374DD567F}">
      <dsp:nvSpPr>
        <dsp:cNvPr id="0" name=""/>
        <dsp:cNvSpPr/>
      </dsp:nvSpPr>
      <dsp:spPr>
        <a:xfrm>
          <a:off x="602400" y="4008039"/>
          <a:ext cx="786077" cy="7860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502C92-A557-45DD-9EFF-8CB7B698326D}">
      <dsp:nvSpPr>
        <dsp:cNvPr id="0" name=""/>
        <dsp:cNvSpPr/>
      </dsp:nvSpPr>
      <dsp:spPr>
        <a:xfrm>
          <a:off x="478157" y="5029820"/>
          <a:ext cx="11165010" cy="628861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5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По способу погашения: единовременные, аннуитетные, дифференцированные</a:t>
          </a:r>
        </a:p>
      </dsp:txBody>
      <dsp:txXfrm>
        <a:off x="478157" y="5029820"/>
        <a:ext cx="11165010" cy="628861"/>
      </dsp:txXfrm>
    </dsp:sp>
    <dsp:sp modelId="{5F95C1D3-EFBC-4452-B007-6E093CE0E330}">
      <dsp:nvSpPr>
        <dsp:cNvPr id="0" name=""/>
        <dsp:cNvSpPr/>
      </dsp:nvSpPr>
      <dsp:spPr>
        <a:xfrm>
          <a:off x="85118" y="4951212"/>
          <a:ext cx="786077" cy="7860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004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162854-F638-4A5C-AFAF-BF96ACF6DC9E}">
      <dsp:nvSpPr>
        <dsp:cNvPr id="0" name=""/>
        <dsp:cNvSpPr/>
      </dsp:nvSpPr>
      <dsp:spPr>
        <a:xfrm>
          <a:off x="0" y="35563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24243-7FEC-48D3-BCD6-3774F98A37C7}">
      <dsp:nvSpPr>
        <dsp:cNvPr id="0" name=""/>
        <dsp:cNvSpPr/>
      </dsp:nvSpPr>
      <dsp:spPr>
        <a:xfrm>
          <a:off x="564868" y="8995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Финансовая политика направлена на снижение рисков и сохранение устойчивости</a:t>
          </a:r>
        </a:p>
      </dsp:txBody>
      <dsp:txXfrm>
        <a:off x="590807" y="115891"/>
        <a:ext cx="10567902" cy="479482"/>
      </dsp:txXfrm>
    </dsp:sp>
    <dsp:sp modelId="{6174389A-3682-4932-9557-5A240FAA7308}">
      <dsp:nvSpPr>
        <dsp:cNvPr id="0" name=""/>
        <dsp:cNvSpPr/>
      </dsp:nvSpPr>
      <dsp:spPr>
        <a:xfrm>
          <a:off x="0" y="117211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C8F43-2C23-4FA0-9068-C0DC35F8684F}">
      <dsp:nvSpPr>
        <dsp:cNvPr id="0" name=""/>
        <dsp:cNvSpPr/>
      </dsp:nvSpPr>
      <dsp:spPr>
        <a:xfrm>
          <a:off x="564868" y="90643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Заемные средства занимают значительную долю в структуре капитала</a:t>
          </a:r>
        </a:p>
      </dsp:txBody>
      <dsp:txXfrm>
        <a:off x="590807" y="932371"/>
        <a:ext cx="10567902" cy="479482"/>
      </dsp:txXfrm>
    </dsp:sp>
    <dsp:sp modelId="{E36C0D82-2053-4D26-9BE7-82F2A6BD3D59}">
      <dsp:nvSpPr>
        <dsp:cNvPr id="0" name=""/>
        <dsp:cNvSpPr/>
      </dsp:nvSpPr>
      <dsp:spPr>
        <a:xfrm>
          <a:off x="0" y="198859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029C0D-2C53-4015-8228-D8FF7FF4EA5E}">
      <dsp:nvSpPr>
        <dsp:cNvPr id="0" name=""/>
        <dsp:cNvSpPr/>
      </dsp:nvSpPr>
      <dsp:spPr>
        <a:xfrm>
          <a:off x="564868" y="172291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Проводится регулярный анализ долговых обязательств</a:t>
          </a:r>
        </a:p>
      </dsp:txBody>
      <dsp:txXfrm>
        <a:off x="590807" y="1748851"/>
        <a:ext cx="10567902" cy="479482"/>
      </dsp:txXfrm>
    </dsp:sp>
    <dsp:sp modelId="{DDC1AD9E-6E30-4DCC-8869-C1DEAE302E1D}">
      <dsp:nvSpPr>
        <dsp:cNvPr id="0" name=""/>
        <dsp:cNvSpPr/>
      </dsp:nvSpPr>
      <dsp:spPr>
        <a:xfrm>
          <a:off x="0" y="280507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1C6B9-E28C-4DAB-B839-CFD959807752}">
      <dsp:nvSpPr>
        <dsp:cNvPr id="0" name=""/>
        <dsp:cNvSpPr/>
      </dsp:nvSpPr>
      <dsp:spPr>
        <a:xfrm>
          <a:off x="564868" y="253939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Компания поддерживает баланс между собственными и заемными средствами</a:t>
          </a:r>
        </a:p>
      </dsp:txBody>
      <dsp:txXfrm>
        <a:off x="590807" y="2565331"/>
        <a:ext cx="10567902" cy="479482"/>
      </dsp:txXfrm>
    </dsp:sp>
    <dsp:sp modelId="{F676FBBB-900F-4460-A0C5-DA7D8E753240}">
      <dsp:nvSpPr>
        <dsp:cNvPr id="0" name=""/>
        <dsp:cNvSpPr/>
      </dsp:nvSpPr>
      <dsp:spPr>
        <a:xfrm>
          <a:off x="0" y="362155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13C2C-0C4D-4D8C-9C73-362636324AA6}">
      <dsp:nvSpPr>
        <dsp:cNvPr id="0" name=""/>
        <dsp:cNvSpPr/>
      </dsp:nvSpPr>
      <dsp:spPr>
        <a:xfrm>
          <a:off x="564868" y="335587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Это связано с высокой капиталоемкостью деятельности и инвестиционными проектами</a:t>
          </a:r>
        </a:p>
      </dsp:txBody>
      <dsp:txXfrm>
        <a:off x="590807" y="3381811"/>
        <a:ext cx="10567902" cy="479482"/>
      </dsp:txXfrm>
    </dsp:sp>
    <dsp:sp modelId="{6F2BA5AD-A1CE-4794-9601-D85E7E2303DA}">
      <dsp:nvSpPr>
        <dsp:cNvPr id="0" name=""/>
        <dsp:cNvSpPr/>
      </dsp:nvSpPr>
      <dsp:spPr>
        <a:xfrm>
          <a:off x="0" y="443803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18501-623D-412E-920A-1248F6F0674C}">
      <dsp:nvSpPr>
        <dsp:cNvPr id="0" name=""/>
        <dsp:cNvSpPr/>
      </dsp:nvSpPr>
      <dsp:spPr>
        <a:xfrm>
          <a:off x="564868" y="417235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Эффективное управление кредитным портфелем позволяет своевременно выполнять обязательства</a:t>
          </a:r>
        </a:p>
      </dsp:txBody>
      <dsp:txXfrm>
        <a:off x="590807" y="4198291"/>
        <a:ext cx="10567902" cy="479482"/>
      </dsp:txXfrm>
    </dsp:sp>
    <dsp:sp modelId="{53967940-2E61-4268-8913-313721F1E0E5}">
      <dsp:nvSpPr>
        <dsp:cNvPr id="0" name=""/>
        <dsp:cNvSpPr/>
      </dsp:nvSpPr>
      <dsp:spPr>
        <a:xfrm>
          <a:off x="0" y="5254512"/>
          <a:ext cx="1129736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34832D-AD87-4461-8EA5-2AE7F3FA6827}">
      <dsp:nvSpPr>
        <dsp:cNvPr id="0" name=""/>
        <dsp:cNvSpPr/>
      </dsp:nvSpPr>
      <dsp:spPr>
        <a:xfrm>
          <a:off x="564868" y="4988832"/>
          <a:ext cx="1061978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909" tIns="0" rIns="298909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Обеспечивается контроль ликвидности и платежеспособности</a:t>
          </a:r>
        </a:p>
      </dsp:txBody>
      <dsp:txXfrm>
        <a:off x="590807" y="5014771"/>
        <a:ext cx="10567902" cy="47948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A18F7-6294-45DC-8641-6824F0197BC1}">
      <dsp:nvSpPr>
        <dsp:cNvPr id="0" name=""/>
        <dsp:cNvSpPr/>
      </dsp:nvSpPr>
      <dsp:spPr>
        <a:xfrm>
          <a:off x="551143" y="576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Оптимизация структуры кредитного портфеля</a:t>
          </a:r>
        </a:p>
      </dsp:txBody>
      <dsp:txXfrm>
        <a:off x="551143" y="576"/>
        <a:ext cx="10101048" cy="603929"/>
      </dsp:txXfrm>
    </dsp:sp>
    <dsp:sp modelId="{256C2360-3572-4FFF-98B9-23D9A3DB6371}">
      <dsp:nvSpPr>
        <dsp:cNvPr id="0" name=""/>
        <dsp:cNvSpPr/>
      </dsp:nvSpPr>
      <dsp:spPr>
        <a:xfrm>
          <a:off x="551143" y="705160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Увеличение доли долгосрочных и менее дорогих заимствований</a:t>
          </a:r>
        </a:p>
      </dsp:txBody>
      <dsp:txXfrm>
        <a:off x="551143" y="705160"/>
        <a:ext cx="10101048" cy="603929"/>
      </dsp:txXfrm>
    </dsp:sp>
    <dsp:sp modelId="{492762DC-49D6-4140-8E79-0B31A4356647}">
      <dsp:nvSpPr>
        <dsp:cNvPr id="0" name=""/>
        <dsp:cNvSpPr/>
      </dsp:nvSpPr>
      <dsp:spPr>
        <a:xfrm>
          <a:off x="551143" y="1409745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Оценка эффективности инвестиционных проектов, финансируемых за счет займов</a:t>
          </a:r>
        </a:p>
      </dsp:txBody>
      <dsp:txXfrm>
        <a:off x="551143" y="1409745"/>
        <a:ext cx="10101048" cy="603929"/>
      </dsp:txXfrm>
    </dsp:sp>
    <dsp:sp modelId="{754C2DC9-DC8E-4570-AD2E-9C4857B73B86}">
      <dsp:nvSpPr>
        <dsp:cNvPr id="0" name=""/>
        <dsp:cNvSpPr/>
      </dsp:nvSpPr>
      <dsp:spPr>
        <a:xfrm>
          <a:off x="551143" y="2114330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Усиление внутреннего контроля за использованием кредитов</a:t>
          </a:r>
        </a:p>
      </dsp:txBody>
      <dsp:txXfrm>
        <a:off x="551143" y="2114330"/>
        <a:ext cx="10101048" cy="603929"/>
      </dsp:txXfrm>
    </dsp:sp>
    <dsp:sp modelId="{78FBD50A-65D5-4302-91FD-273433CC4E42}">
      <dsp:nvSpPr>
        <dsp:cNvPr id="0" name=""/>
        <dsp:cNvSpPr/>
      </dsp:nvSpPr>
      <dsp:spPr>
        <a:xfrm>
          <a:off x="551143" y="2818915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Внедрение автоматизированного контроля и мониторинга</a:t>
          </a:r>
        </a:p>
      </dsp:txBody>
      <dsp:txXfrm>
        <a:off x="551143" y="2818915"/>
        <a:ext cx="10101048" cy="603929"/>
      </dsp:txXfrm>
    </dsp:sp>
    <dsp:sp modelId="{04265E4F-537E-47D5-90E7-571A8792F6CE}">
      <dsp:nvSpPr>
        <dsp:cNvPr id="0" name=""/>
        <dsp:cNvSpPr/>
      </dsp:nvSpPr>
      <dsp:spPr>
        <a:xfrm>
          <a:off x="551143" y="3523500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Совершенствование методики анализа заемных средств</a:t>
          </a:r>
        </a:p>
      </dsp:txBody>
      <dsp:txXfrm>
        <a:off x="551143" y="3523500"/>
        <a:ext cx="10101048" cy="603929"/>
      </dsp:txXfrm>
    </dsp:sp>
    <dsp:sp modelId="{D37C7B99-975C-40BF-90C2-3BF686BE679B}">
      <dsp:nvSpPr>
        <dsp:cNvPr id="0" name=""/>
        <dsp:cNvSpPr/>
      </dsp:nvSpPr>
      <dsp:spPr>
        <a:xfrm>
          <a:off x="551143" y="4228084"/>
          <a:ext cx="10101048" cy="603929"/>
        </a:xfrm>
        <a:prstGeom prst="rect">
          <a:avLst/>
        </a:prstGeom>
        <a:solidFill>
          <a:srgbClr val="FF2D64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Снижение финансовой нагрузки и рисков ликвидности</a:t>
          </a:r>
        </a:p>
      </dsp:txBody>
      <dsp:txXfrm>
        <a:off x="551143" y="4228084"/>
        <a:ext cx="10101048" cy="603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938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1pPr>
    <a:lvl2pPr marL="26687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2pPr>
    <a:lvl3pPr marL="533741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3pPr>
    <a:lvl4pPr marL="80061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4pPr>
    <a:lvl5pPr marL="106748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5pPr>
    <a:lvl6pPr marL="1334351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6pPr>
    <a:lvl7pPr marL="160122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7pPr>
    <a:lvl8pPr marL="1868090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8pPr>
    <a:lvl9pPr marL="2134959" algn="l" defTabSz="533741" rtl="0" eaLnBrk="1" latinLnBrk="0" hangingPunct="1">
      <a:defRPr sz="70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-biblio.ru/book/bib/08_praktika/01_doc/blanks/bak/09_2_rekomendacii_po_sostavleniyu_prezentacii.docx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-biblio.ru/book/bib/08_praktika/01_doc/blanks/bak/09_2_rekomendacii_po_sostavleniyu_prezentacii.docx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8939" tIns="24469" rIns="48939" bIns="24469"/>
          <a:lstStyle/>
          <a:p>
            <a:pPr marL="0" marR="0" indent="0" algn="l" defTabSz="5337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T Norms Regular" panose="02000503030000020003" pitchFamily="2" charset="-52"/>
              </a:rPr>
              <a:t>Рекомендации по составлению презентации</a:t>
            </a:r>
            <a:r>
              <a:rPr lang="en-US" dirty="0">
                <a:latin typeface="TT Norms Regular" panose="02000503030000020003" pitchFamily="2" charset="-52"/>
              </a:rPr>
              <a:t> </a:t>
            </a:r>
            <a:r>
              <a:rPr lang="ru-RU" dirty="0">
                <a:latin typeface="TT Norms Regular" panose="02000503030000020003" pitchFamily="2" charset="-52"/>
              </a:rPr>
              <a:t>откройте</a:t>
            </a:r>
            <a:r>
              <a:rPr lang="ru-RU" baseline="0" dirty="0">
                <a:latin typeface="TT Norms Regular" panose="02000503030000020003" pitchFamily="2" charset="-52"/>
              </a:rPr>
              <a:t> по ссылке</a:t>
            </a:r>
            <a:r>
              <a:rPr lang="ru-RU" dirty="0">
                <a:latin typeface="TT Norms Regular" panose="02000503030000020003" pitchFamily="2" charset="-52"/>
              </a:rPr>
              <a:t> </a:t>
            </a:r>
            <a:r>
              <a:rPr lang="en-US" sz="700" dirty="0">
                <a:hlinkClick r:id="rId3"/>
              </a:rPr>
              <a:t>https://e-biblio.ru/book/bib/08_praktika/01_doc/blanks/bak/09_2_rekomendacii_po_sostavleniyu_prezentacii.docx</a:t>
            </a:r>
            <a:r>
              <a:rPr lang="ru-RU" sz="701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8939" tIns="24469" rIns="48939" bIns="24469"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1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45719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50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43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86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507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249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51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663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155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754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33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17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038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633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579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412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539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8939" tIns="24469" rIns="48939" bIns="24469"/>
          <a:lstStyle/>
          <a:p>
            <a:pPr marL="0" marR="0" indent="0" algn="l" defTabSz="5337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TT Norms Regular" panose="02000503030000020003" pitchFamily="2" charset="-52"/>
              </a:rPr>
              <a:t>Рекомендации по составлению презентации</a:t>
            </a:r>
            <a:r>
              <a:rPr lang="en-US" dirty="0">
                <a:latin typeface="TT Norms Regular" panose="02000503030000020003" pitchFamily="2" charset="-52"/>
              </a:rPr>
              <a:t> </a:t>
            </a:r>
            <a:r>
              <a:rPr lang="ru-RU" dirty="0">
                <a:latin typeface="TT Norms Regular" panose="02000503030000020003" pitchFamily="2" charset="-52"/>
              </a:rPr>
              <a:t>откройте</a:t>
            </a:r>
            <a:r>
              <a:rPr lang="ru-RU" baseline="0" dirty="0">
                <a:latin typeface="TT Norms Regular" panose="02000503030000020003" pitchFamily="2" charset="-52"/>
              </a:rPr>
              <a:t> по ссылке</a:t>
            </a:r>
            <a:r>
              <a:rPr lang="ru-RU" dirty="0">
                <a:latin typeface="TT Norms Regular" panose="02000503030000020003" pitchFamily="2" charset="-52"/>
              </a:rPr>
              <a:t> </a:t>
            </a:r>
            <a:r>
              <a:rPr lang="en-US" sz="700" dirty="0">
                <a:hlinkClick r:id="rId3"/>
              </a:rPr>
              <a:t>https://e-biblio.ru/book/bib/08_praktika/01_doc/blanks/bak/09_2_rekomendacii_po_sostavleniyu_prezentacii.docx</a:t>
            </a:r>
            <a:r>
              <a:rPr lang="ru-RU" sz="701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8939" tIns="24469" rIns="48939" bIns="24469"/>
          <a:lstStyle/>
          <a:p>
            <a:fld id="{F7021451-1387-4CA6-816F-3879F97B5CBC}" type="slidenum">
              <a:rPr lang="en-US">
                <a:latin typeface="TT Norms Regular" panose="02000503030000020003" pitchFamily="2" charset="-52"/>
              </a:rPr>
              <a:t>18</a:t>
            </a:fld>
            <a:endParaRPr lang="en-US">
              <a:latin typeface="TT Norms Regular" panose="02000503030000020003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1341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972" y="1237197"/>
            <a:ext cx="1007983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9972" y="3970580"/>
            <a:ext cx="10079831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0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96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985" y="1884670"/>
            <a:ext cx="11591806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6985" y="5059034"/>
            <a:ext cx="11591806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69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3985" y="2012414"/>
            <a:ext cx="5711904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886" y="2012414"/>
            <a:ext cx="5711904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65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5" y="402483"/>
            <a:ext cx="11591806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5736" y="1853171"/>
            <a:ext cx="568565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736" y="2761381"/>
            <a:ext cx="5685654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3886" y="1853171"/>
            <a:ext cx="571365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3886" y="2761381"/>
            <a:ext cx="5713655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1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415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857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655" y="1088454"/>
            <a:ext cx="6803886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76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5736" y="503978"/>
            <a:ext cx="4334677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3655" y="1088454"/>
            <a:ext cx="6803886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5736" y="2267902"/>
            <a:ext cx="4334677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25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031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7839" y="402483"/>
            <a:ext cx="2897951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985" y="402483"/>
            <a:ext cx="8525857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25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 userDrawn="1"/>
        </p:nvCxnSpPr>
        <p:spPr>
          <a:xfrm flipH="1">
            <a:off x="-1673905" y="6357905"/>
            <a:ext cx="159579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2517765" y="-491224"/>
            <a:ext cx="3284045" cy="26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ШАБЛОН ЗАГОЛОВОЧНОГО СЛАЙДА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1281524" y="-488377"/>
            <a:ext cx="2027846" cy="26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Пустое поле </a:t>
            </a:r>
          </a:p>
        </p:txBody>
      </p:sp>
      <p:cxnSp>
        <p:nvCxnSpPr>
          <p:cNvPr id="11" name="Прямая со стрелкой 10"/>
          <p:cNvCxnSpPr/>
          <p:nvPr userDrawn="1"/>
        </p:nvCxnSpPr>
        <p:spPr>
          <a:xfrm>
            <a:off x="-643126" y="-251203"/>
            <a:ext cx="1389447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>
            <a:off x="746322" y="-816429"/>
            <a:ext cx="0" cy="8164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 flipH="1">
            <a:off x="751453" y="-442211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1022206" y="-626877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063346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pos="47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СТРОЧНЫЙ ЗАГОЛОВОК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D68A00E-77E9-4E17-AB6D-30B5DE41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69" y="290289"/>
            <a:ext cx="9574963" cy="539189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68000"/>
              </a:lnSpc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4C31DF66-FD31-40D2-86E3-859CBFE0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11383" y="7219479"/>
            <a:ext cx="313974" cy="12884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lang="ru-RU" sz="880" b="0" i="0" kern="0" spc="-55" smtClean="0">
                <a:solidFill>
                  <a:srgbClr val="757575"/>
                </a:solidFill>
                <a:latin typeface="+mn-lt"/>
                <a:ea typeface="TT Norms Regular" pitchFamily="34" charset="-122"/>
                <a:cs typeface="TT Norms Regular" pitchFamily="34" charset="-120"/>
              </a:defRPr>
            </a:lvl1pPr>
          </a:lstStyle>
          <a:p>
            <a:fld id="{77D613D0-6E26-43FB-BD47-70B2F75E669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 flipV="1">
            <a:off x="518833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V="1">
            <a:off x="-16115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 userDrawn="1"/>
        </p:nvCxnSpPr>
        <p:spPr>
          <a:xfrm>
            <a:off x="-16115" y="-327804"/>
            <a:ext cx="5349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-119279" y="-903323"/>
            <a:ext cx="908865" cy="6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Левое поле (пустое)</a:t>
            </a:r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 flipV="1">
            <a:off x="13432082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 flipV="1">
            <a:off x="12916356" y="-621102"/>
            <a:ext cx="0" cy="54346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 userDrawn="1"/>
        </p:nvCxnSpPr>
        <p:spPr>
          <a:xfrm>
            <a:off x="12897134" y="-327804"/>
            <a:ext cx="534948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 userDrawn="1"/>
        </p:nvSpPr>
        <p:spPr>
          <a:xfrm>
            <a:off x="12793969" y="-903323"/>
            <a:ext cx="908865" cy="614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Правое поле (пустое)</a:t>
            </a:r>
          </a:p>
        </p:txBody>
      </p:sp>
      <p:cxnSp>
        <p:nvCxnSpPr>
          <p:cNvPr id="20" name="Прямая соединительная линия 19"/>
          <p:cNvCxnSpPr/>
          <p:nvPr userDrawn="1"/>
        </p:nvCxnSpPr>
        <p:spPr>
          <a:xfrm flipH="1">
            <a:off x="518834" y="-327804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 userDrawn="1"/>
        </p:nvSpPr>
        <p:spPr>
          <a:xfrm>
            <a:off x="-2147126" y="338091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первой строки заголовка</a:t>
            </a:r>
          </a:p>
        </p:txBody>
      </p:sp>
      <p:sp>
        <p:nvSpPr>
          <p:cNvPr id="23" name="TextBox 22"/>
          <p:cNvSpPr txBox="1"/>
          <p:nvPr userDrawn="1"/>
        </p:nvSpPr>
        <p:spPr>
          <a:xfrm>
            <a:off x="-2147125" y="988770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Базовая линия </a:t>
            </a:r>
            <a:b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второй строки заголовка</a:t>
            </a:r>
          </a:p>
        </p:txBody>
      </p:sp>
      <p:sp>
        <p:nvSpPr>
          <p:cNvPr id="24" name="TextBox 23"/>
          <p:cNvSpPr txBox="1"/>
          <p:nvPr userDrawn="1"/>
        </p:nvSpPr>
        <p:spPr>
          <a:xfrm>
            <a:off x="875743" y="-375808"/>
            <a:ext cx="3284045" cy="266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ШАБЛОН СЛАЙДА 1</a:t>
            </a:r>
          </a:p>
        </p:txBody>
      </p:sp>
      <p:sp>
        <p:nvSpPr>
          <p:cNvPr id="25" name="TextBox 24"/>
          <p:cNvSpPr txBox="1"/>
          <p:nvPr userDrawn="1"/>
        </p:nvSpPr>
        <p:spPr>
          <a:xfrm>
            <a:off x="789586" y="-512470"/>
            <a:ext cx="2027846" cy="440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131" dirty="0">
                <a:latin typeface="Arial" panose="020B0604020202020204" pitchFamily="34" charset="0"/>
                <a:cs typeface="Arial" panose="020B0604020202020204" pitchFamily="34" charset="0"/>
              </a:rPr>
              <a:t>линия выравнивания заголовка</a:t>
            </a:r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89613" b="8195"/>
          <a:stretch/>
        </p:blipFill>
        <p:spPr>
          <a:xfrm>
            <a:off x="12636982" y="338091"/>
            <a:ext cx="313974" cy="28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87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476">
          <p15:clr>
            <a:srgbClr val="FBAE40"/>
          </p15:clr>
        </p15:guide>
        <p15:guide id="2" pos="8139">
          <p15:clr>
            <a:srgbClr val="FBAE40"/>
          </p15:clr>
        </p15:guide>
        <p15:guide id="3" pos="327">
          <p15:clr>
            <a:srgbClr val="FBAE40"/>
          </p15:clr>
        </p15:guide>
        <p15:guide id="4" orient="horz" pos="8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3985" y="402483"/>
            <a:ext cx="1159180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3985" y="2012414"/>
            <a:ext cx="1159180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85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1926" y="7006699"/>
            <a:ext cx="453592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1841" y="7006699"/>
            <a:ext cx="3023949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H="1">
            <a:off x="-1257850" y="755762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H="1">
            <a:off x="-1257850" y="1366838"/>
            <a:ext cx="113857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66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76" userDrawn="1">
          <p15:clr>
            <a:srgbClr val="F26B43"/>
          </p15:clr>
        </p15:guide>
        <p15:guide id="2" orient="horz" pos="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8" y="477896"/>
            <a:ext cx="3699279" cy="384659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1AF64E-8F75-42AA-8383-426D976824EB}"/>
              </a:ext>
            </a:extLst>
          </p:cNvPr>
          <p:cNvCxnSpPr>
            <a:cxnSpLocks/>
          </p:cNvCxnSpPr>
          <p:nvPr/>
        </p:nvCxnSpPr>
        <p:spPr>
          <a:xfrm>
            <a:off x="744193" y="6170068"/>
            <a:ext cx="12695582" cy="0"/>
          </a:xfrm>
          <a:prstGeom prst="line">
            <a:avLst/>
          </a:prstGeom>
          <a:ln w="28575"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731494" y="2270527"/>
            <a:ext cx="9895866" cy="552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ru-RU" sz="4000" kern="0" spc="-300" dirty="0">
                <a:latin typeface="Arial" panose="020B0604020202020204" pitchFamily="34" charset="0"/>
                <a:ea typeface="TT Norms Regular" pitchFamily="34" charset="-122"/>
                <a:cs typeface="Arial" panose="020B0604020202020204" pitchFamily="34" charset="0"/>
              </a:rPr>
              <a:t>Выпускная квалификационная работа</a:t>
            </a:r>
          </a:p>
          <a:p>
            <a:pPr>
              <a:lnSpc>
                <a:spcPct val="80000"/>
              </a:lnSpc>
            </a:pPr>
            <a:r>
              <a:rPr lang="ru-RU" sz="4000" kern="0" spc="-300" dirty="0">
                <a:solidFill>
                  <a:srgbClr val="FF0040"/>
                </a:solidFill>
                <a:latin typeface="Arial" panose="020B0604020202020204" pitchFamily="34" charset="0"/>
                <a:ea typeface="TT Norms Regular" pitchFamily="34" charset="-122"/>
                <a:cs typeface="Arial" panose="020B0604020202020204" pitchFamily="34" charset="0"/>
              </a:rPr>
              <a:t>на тему</a:t>
            </a:r>
          </a:p>
          <a:p>
            <a:pPr algn="ctr">
              <a:lnSpc>
                <a:spcPct val="80000"/>
              </a:lnSpc>
            </a:pPr>
            <a:r>
              <a:rPr lang="ru-RU" sz="4000" kern="0" spc="-300" dirty="0">
                <a:solidFill>
                  <a:srgbClr val="FF0040"/>
                </a:solidFill>
                <a:latin typeface="Arial" panose="020B0604020202020204" pitchFamily="34" charset="0"/>
                <a:ea typeface="TT Norms Regular" pitchFamily="34" charset="-122"/>
                <a:cs typeface="Arial" panose="020B0604020202020204" pitchFamily="34" charset="0"/>
              </a:rPr>
              <a:t>«БУХГАЛТЕРСКИЙ УЧЕТ И АНАЛИЗ КРЕДИТОВ  И ЗАЙМОВ»</a:t>
            </a:r>
          </a:p>
        </p:txBody>
      </p:sp>
      <p:sp>
        <p:nvSpPr>
          <p:cNvPr id="8" name="Text 1"/>
          <p:cNvSpPr/>
          <p:nvPr/>
        </p:nvSpPr>
        <p:spPr>
          <a:xfrm>
            <a:off x="1321787" y="6409236"/>
            <a:ext cx="6818913" cy="79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500" dirty="0">
                <a:cs typeface="Gotham Pro Medium" panose="02000603030000020004" pitchFamily="50" charset="0"/>
              </a:rPr>
              <a:t>Обучающийся: Иванов Иван Иванович</a:t>
            </a:r>
          </a:p>
          <a:p>
            <a:r>
              <a:rPr lang="ru-RU" sz="2500" dirty="0">
                <a:cs typeface="Gotham Pro Medium" panose="02000603030000020004" pitchFamily="50" charset="0"/>
              </a:rPr>
              <a:t>Руководитель: Петров Петр Петрович</a:t>
            </a:r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31494" y="6525258"/>
            <a:ext cx="363457" cy="363513"/>
          </a:xfrm>
          <a:prstGeom prst="rect">
            <a:avLst/>
          </a:prstGeom>
        </p:spPr>
      </p:pic>
      <p:sp>
        <p:nvSpPr>
          <p:cNvPr id="9" name="Freeform 5"/>
          <p:cNvSpPr>
            <a:spLocks/>
          </p:cNvSpPr>
          <p:nvPr/>
        </p:nvSpPr>
        <p:spPr bwMode="auto">
          <a:xfrm>
            <a:off x="10235821" y="0"/>
            <a:ext cx="3203954" cy="6170068"/>
          </a:xfrm>
          <a:custGeom>
            <a:avLst/>
            <a:gdLst>
              <a:gd name="T0" fmla="*/ 1549 w 1549"/>
              <a:gd name="T1" fmla="*/ 2031 h 3034"/>
              <a:gd name="T2" fmla="*/ 1049 w 1549"/>
              <a:gd name="T3" fmla="*/ 1517 h 3034"/>
              <a:gd name="T4" fmla="*/ 1549 w 1549"/>
              <a:gd name="T5" fmla="*/ 1003 h 3034"/>
              <a:gd name="T6" fmla="*/ 1549 w 1549"/>
              <a:gd name="T7" fmla="*/ 0 h 3034"/>
              <a:gd name="T8" fmla="*/ 0 w 1549"/>
              <a:gd name="T9" fmla="*/ 1517 h 3034"/>
              <a:gd name="T10" fmla="*/ 1549 w 1549"/>
              <a:gd name="T11" fmla="*/ 3034 h 3034"/>
              <a:gd name="T12" fmla="*/ 1549 w 1549"/>
              <a:gd name="T13" fmla="*/ 2031 h 3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49" h="3034">
                <a:moveTo>
                  <a:pt x="1549" y="2031"/>
                </a:moveTo>
                <a:lnTo>
                  <a:pt x="1049" y="1517"/>
                </a:lnTo>
                <a:lnTo>
                  <a:pt x="1549" y="1003"/>
                </a:lnTo>
                <a:lnTo>
                  <a:pt x="1549" y="0"/>
                </a:lnTo>
                <a:lnTo>
                  <a:pt x="0" y="1517"/>
                </a:lnTo>
                <a:lnTo>
                  <a:pt x="1549" y="3034"/>
                </a:lnTo>
                <a:lnTo>
                  <a:pt x="1549" y="2031"/>
                </a:lnTo>
                <a:close/>
              </a:path>
            </a:pathLst>
          </a:custGeom>
          <a:noFill/>
          <a:ln w="6350">
            <a:solidFill>
              <a:srgbClr val="FF004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EAFA52-E449-11AC-AE73-71A0340B865D}"/>
              </a:ext>
            </a:extLst>
          </p:cNvPr>
          <p:cNvSpPr/>
          <p:nvPr/>
        </p:nvSpPr>
        <p:spPr>
          <a:xfrm>
            <a:off x="745398" y="1101722"/>
            <a:ext cx="9408695" cy="794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2000" dirty="0">
                <a:cs typeface="Gotham Pro Medium" panose="02000603030000020004" pitchFamily="50" charset="0"/>
              </a:rPr>
              <a:t>Направление подготовки:</a:t>
            </a:r>
          </a:p>
          <a:p>
            <a:r>
              <a:rPr lang="ru-RU" sz="2000" dirty="0">
                <a:cs typeface="Gotham Pro Medium" panose="02000603030000020004" pitchFamily="50" charset="0"/>
              </a:rPr>
              <a:t>Профиль:</a:t>
            </a:r>
          </a:p>
        </p:txBody>
      </p:sp>
    </p:spTree>
    <p:extLst>
      <p:ext uri="{BB962C8B-B14F-4D97-AF65-F5344CB8AC3E}">
        <p14:creationId xmlns:p14="http://schemas.microsoft.com/office/powerpoint/2010/main" val="4227611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1B7B72B-7D51-49B7-99B9-4FF9A6B0BE6A}"/>
              </a:ext>
            </a:extLst>
          </p:cNvPr>
          <p:cNvSpPr/>
          <p:nvPr/>
        </p:nvSpPr>
        <p:spPr>
          <a:xfrm>
            <a:off x="525517" y="5339255"/>
            <a:ext cx="12213020" cy="1069425"/>
          </a:xfrm>
          <a:prstGeom prst="rect">
            <a:avLst/>
          </a:prstGeom>
          <a:solidFill>
            <a:srgbClr val="FF0040"/>
          </a:solidFill>
          <a:ln>
            <a:solidFill>
              <a:srgbClr val="FF0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8178155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6000" dirty="0"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endParaRPr lang="ru-RU" sz="6000" dirty="0">
              <a:solidFill>
                <a:srgbClr val="FF0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2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BEDE00C-9EE0-40E4-AA99-CA03FE0AB1AD}"/>
              </a:ext>
            </a:extLst>
          </p:cNvPr>
          <p:cNvSpPr txBox="1"/>
          <p:nvPr/>
        </p:nvSpPr>
        <p:spPr>
          <a:xfrm>
            <a:off x="613377" y="2007475"/>
            <a:ext cx="122130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современных условиях рыночной экономики деятельность организаций тесно связана с использованием заемных источников финансирования. Кредиты и займы позволяют обеспечивать непрерывность производственного процесса, расширять масштабы бизнеса и реализовывать инвестиционные проекты. Их использование способствует повышению финансовой гибкости предприятия и укреплению его конкурентных позиций.</a:t>
            </a:r>
          </a:p>
          <a:p>
            <a:br>
              <a:rPr lang="ru-RU" sz="2000" dirty="0"/>
            </a:br>
            <a:r>
              <a:rPr lang="ru-RU" sz="2000" dirty="0"/>
              <a:t>Одновременно с этим привлечение заемных средств связано с определенными рисками, включая рост долговой нагрузки и снижение платежеспособности. В условиях нестабильной экономической среды возрастает значение грамотного учета и анализа кредитов и займов. Это позволяет своевременно контролировать финансовые обязательства и принимать обоснованные управленческие решения.</a:t>
            </a:r>
          </a:p>
          <a:p>
            <a:br>
              <a:rPr lang="ru-RU" sz="2000" dirty="0"/>
            </a:br>
            <a:r>
              <a:rPr lang="ru-RU" sz="2000" dirty="0">
                <a:solidFill>
                  <a:schemeClr val="bg1"/>
                </a:solidFill>
              </a:rPr>
              <a:t>Актуальность темы заключается в необходимости совершенствования системы бухгалтерского учета и анализа заемных средств для повышения финансовой устойчивости организаций и эффективности их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02633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800" dirty="0">
                <a:latin typeface="+mn-lt"/>
              </a:rPr>
              <a:t>Цель и задачи исследования</a:t>
            </a:r>
            <a:endParaRPr lang="ru-RU" sz="4800" dirty="0">
              <a:solidFill>
                <a:srgbClr val="FF004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3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-73572" y="1366838"/>
            <a:ext cx="1637973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D150FC3-7DE0-42D0-8E7A-3A47A111682A}"/>
              </a:ext>
            </a:extLst>
          </p:cNvPr>
          <p:cNvSpPr/>
          <p:nvPr/>
        </p:nvSpPr>
        <p:spPr>
          <a:xfrm>
            <a:off x="928687" y="1568140"/>
            <a:ext cx="11582400" cy="985036"/>
          </a:xfrm>
          <a:prstGeom prst="rect">
            <a:avLst/>
          </a:prstGeom>
          <a:solidFill>
            <a:srgbClr val="FF2D64"/>
          </a:solidFill>
          <a:ln>
            <a:solidFill>
              <a:srgbClr val="FF2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latin typeface="+mj-lt"/>
              </a:rPr>
              <a:t>Цель: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– Изучение учета и анализа кредитов и займов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– Разработка рекомендаций по их совершенствованию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1A09867-5CFA-4223-B907-F06FD955B480}"/>
              </a:ext>
            </a:extLst>
          </p:cNvPr>
          <p:cNvSpPr/>
          <p:nvPr/>
        </p:nvSpPr>
        <p:spPr>
          <a:xfrm>
            <a:off x="928687" y="2743201"/>
            <a:ext cx="11582400" cy="2921876"/>
          </a:xfrm>
          <a:prstGeom prst="rect">
            <a:avLst/>
          </a:prstGeom>
          <a:solidFill>
            <a:srgbClr val="F2F2F2"/>
          </a:solidFill>
          <a:ln>
            <a:solidFill>
              <a:srgbClr val="FF2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Задачи: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Раскрыть сущность кредитов и займов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Изучить нормативное регулирование учета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Рассмотреть методику анализа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Проанализировать практику на примере ПАО «Газпром»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Оценить влияние заемных средств на финансовое состояние</a:t>
            </a:r>
            <a:b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Предложить меры по повышению эффективности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596667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800" dirty="0">
                <a:latin typeface="+mj-lt"/>
              </a:rPr>
              <a:t>Объект и предмет исследования</a:t>
            </a:r>
            <a:endParaRPr lang="ru-RU" sz="48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4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7B3692C-6455-42AC-ACCC-81C53FBAC06F}"/>
              </a:ext>
            </a:extLst>
          </p:cNvPr>
          <p:cNvSpPr/>
          <p:nvPr/>
        </p:nvSpPr>
        <p:spPr>
          <a:xfrm>
            <a:off x="412750" y="1568140"/>
            <a:ext cx="12504349" cy="983426"/>
          </a:xfrm>
          <a:prstGeom prst="rect">
            <a:avLst/>
          </a:prstGeom>
          <a:solidFill>
            <a:srgbClr val="FF0040"/>
          </a:solidFill>
          <a:ln>
            <a:solidFill>
              <a:srgbClr val="FF2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/>
              <a:t>Объект исследования:</a:t>
            </a:r>
            <a:br>
              <a:rPr lang="ru-RU" sz="2000"/>
            </a:br>
            <a:r>
              <a:rPr lang="ru-RU" sz="2000"/>
              <a:t>– Финансово-хозяйственная деятельность ПАО «Газпром»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13522E5-D938-4097-B978-CDB1F04D94B0}"/>
              </a:ext>
            </a:extLst>
          </p:cNvPr>
          <p:cNvSpPr/>
          <p:nvPr/>
        </p:nvSpPr>
        <p:spPr>
          <a:xfrm>
            <a:off x="412749" y="2927611"/>
            <a:ext cx="12504349" cy="1362279"/>
          </a:xfrm>
          <a:prstGeom prst="rect">
            <a:avLst/>
          </a:prstGeom>
          <a:solidFill>
            <a:srgbClr val="F2F2F2"/>
          </a:solidFill>
          <a:ln>
            <a:solidFill>
              <a:srgbClr val="FF2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Предмет исследования:</a:t>
            </a:r>
            <a:br>
              <a:rPr lang="ru-RU" sz="20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Процессы бухгалтерского учета кредитов и займов</a:t>
            </a:r>
            <a:br>
              <a:rPr lang="ru-RU" sz="20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 Анализ и управление заемными средствами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CDBFCE9-3062-4C2D-9A07-874406CC8684}"/>
              </a:ext>
            </a:extLst>
          </p:cNvPr>
          <p:cNvSpPr/>
          <p:nvPr/>
        </p:nvSpPr>
        <p:spPr>
          <a:xfrm>
            <a:off x="412748" y="4599997"/>
            <a:ext cx="12504349" cy="1842844"/>
          </a:xfrm>
          <a:prstGeom prst="rect">
            <a:avLst/>
          </a:prstGeom>
          <a:solidFill>
            <a:srgbClr val="FF0040"/>
          </a:solidFill>
          <a:ln>
            <a:solidFill>
              <a:srgbClr val="FF2D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/>
              <a:t>Методическая база:</a:t>
            </a:r>
            <a:br>
              <a:rPr lang="ru-RU" sz="2000"/>
            </a:br>
            <a:r>
              <a:rPr lang="ru-RU" sz="2000"/>
              <a:t>– Бухгалтерская отчетность</a:t>
            </a:r>
            <a:br>
              <a:rPr lang="ru-RU" sz="2000"/>
            </a:br>
            <a:r>
              <a:rPr lang="ru-RU" sz="2000"/>
              <a:t>– Внутренние документы организации</a:t>
            </a:r>
            <a:br>
              <a:rPr lang="ru-RU" sz="2000"/>
            </a:br>
            <a:r>
              <a:rPr lang="ru-RU" sz="2000"/>
              <a:t>– Методы финансового анализа</a:t>
            </a:r>
          </a:p>
        </p:txBody>
      </p:sp>
    </p:spTree>
    <p:extLst>
      <p:ext uri="{BB962C8B-B14F-4D97-AF65-F5344CB8AC3E}">
        <p14:creationId xmlns:p14="http://schemas.microsoft.com/office/powerpoint/2010/main" val="832632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800" dirty="0">
                <a:latin typeface="+mj-lt"/>
              </a:rPr>
              <a:t>Экономическая сущность кредитов и займов</a:t>
            </a:r>
            <a:endParaRPr lang="ru-RU" sz="48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5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56D820F-0169-4FAC-A1F6-56CBE61483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848314"/>
              </p:ext>
            </p:extLst>
          </p:nvPr>
        </p:nvGraphicFramePr>
        <p:xfrm>
          <a:off x="1076886" y="1568140"/>
          <a:ext cx="11286002" cy="5242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5453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800" dirty="0">
                <a:latin typeface="+mj-lt"/>
              </a:rPr>
              <a:t>Классификация кредитов и займов</a:t>
            </a:r>
            <a:endParaRPr lang="ru-RU" sz="48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6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-94593" y="1366838"/>
            <a:ext cx="1640075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F74824A1-B8A7-4156-B53C-59A2B50841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3689519"/>
              </p:ext>
            </p:extLst>
          </p:nvPr>
        </p:nvGraphicFramePr>
        <p:xfrm>
          <a:off x="831576" y="1230203"/>
          <a:ext cx="11728286" cy="597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3415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7C27430-30B2-40D5-B45F-F28130B80F5A}"/>
              </a:ext>
            </a:extLst>
          </p:cNvPr>
          <p:cNvSpPr/>
          <p:nvPr/>
        </p:nvSpPr>
        <p:spPr>
          <a:xfrm>
            <a:off x="882869" y="3373821"/>
            <a:ext cx="11574243" cy="1660634"/>
          </a:xfrm>
          <a:prstGeom prst="rect">
            <a:avLst/>
          </a:prstGeom>
          <a:solidFill>
            <a:srgbClr val="FF2D64"/>
          </a:solidFill>
          <a:ln>
            <a:solidFill>
              <a:srgbClr val="FF0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400" dirty="0">
                <a:latin typeface="+mj-lt"/>
              </a:rPr>
              <a:t>Роль заемных средств в деятельности организации</a:t>
            </a:r>
            <a:endParaRPr lang="ru-RU" sz="44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7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87FCFE4-C818-44D4-8A99-C307E9DE7CBE}"/>
              </a:ext>
            </a:extLst>
          </p:cNvPr>
          <p:cNvSpPr txBox="1"/>
          <p:nvPr/>
        </p:nvSpPr>
        <p:spPr>
          <a:xfrm>
            <a:off x="982662" y="2126461"/>
            <a:ext cx="114744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Заемные средства играют важную роль в обеспечении стабильной работы предприятия. Они позволяют поддерживать непрерывность производственного процесса, своевременно покрывать текущие расходы и избегать кассовых разрывов.</a:t>
            </a:r>
          </a:p>
          <a:p>
            <a:endParaRPr lang="ru-RU" sz="2200" dirty="0"/>
          </a:p>
          <a:p>
            <a:r>
              <a:rPr lang="ru-RU" sz="2200" dirty="0">
                <a:solidFill>
                  <a:srgbClr val="F2F2F2"/>
                </a:solidFill>
              </a:rPr>
              <a:t>Использование кредитов и займов способствует расширению деятельности организации, реализации инвестиционных проектов и повышению конкурентоспособности. За счет привлеченных средств предприятия могут быстрее развиваться и увеличивать объемы производства.</a:t>
            </a:r>
          </a:p>
          <a:p>
            <a:endParaRPr lang="ru-RU" sz="2200" dirty="0"/>
          </a:p>
          <a:p>
            <a:r>
              <a:rPr lang="ru-RU" sz="2200" dirty="0"/>
              <a:t>В то же время заемный капитал увеличивает финансовые риски, включая рост долговой нагрузки и зависимость от внешних источников финансирования. Поэтому эффективное управление кредитами и займами является необходимым условием финансовой устойчивости организации.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286989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A291F33-D6FD-4467-8139-3C0567617D88}"/>
              </a:ext>
            </a:extLst>
          </p:cNvPr>
          <p:cNvSpPr/>
          <p:nvPr/>
        </p:nvSpPr>
        <p:spPr>
          <a:xfrm>
            <a:off x="798485" y="1713187"/>
            <a:ext cx="11708522" cy="1660634"/>
          </a:xfrm>
          <a:prstGeom prst="rect">
            <a:avLst/>
          </a:prstGeom>
          <a:solidFill>
            <a:srgbClr val="FF2D64"/>
          </a:solidFill>
          <a:ln>
            <a:solidFill>
              <a:srgbClr val="FF0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29339C0-AC6B-46EA-9B45-8686F9727FF2}"/>
              </a:ext>
            </a:extLst>
          </p:cNvPr>
          <p:cNvSpPr/>
          <p:nvPr/>
        </p:nvSpPr>
        <p:spPr>
          <a:xfrm>
            <a:off x="798485" y="4945040"/>
            <a:ext cx="11708522" cy="1434740"/>
          </a:xfrm>
          <a:prstGeom prst="rect">
            <a:avLst/>
          </a:prstGeom>
          <a:solidFill>
            <a:srgbClr val="FF2D64"/>
          </a:solidFill>
          <a:ln>
            <a:solidFill>
              <a:srgbClr val="FF0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n-lt"/>
              </a:rPr>
              <a:t>Особенности бухгалтерского учета кредитов и займов</a:t>
            </a:r>
            <a:endParaRPr lang="ru-RU" sz="4000" dirty="0">
              <a:solidFill>
                <a:srgbClr val="FF004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8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9F7B4F5-5883-4951-8008-232A8395AAF0}"/>
              </a:ext>
            </a:extLst>
          </p:cNvPr>
          <p:cNvSpPr txBox="1"/>
          <p:nvPr/>
        </p:nvSpPr>
        <p:spPr>
          <a:xfrm>
            <a:off x="865626" y="1769808"/>
            <a:ext cx="116413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solidFill>
                  <a:srgbClr val="F2F2F2"/>
                </a:solidFill>
                <a:latin typeface="+mj-lt"/>
              </a:rPr>
              <a:t>Бухгалтерский учет кредитов и займов направлен на отражение обязательств организации перед кредиторами и контроль за их погашением. Все операции по привлечению и возврату заемных средств должны быть документально подтверждены и своевременно отражены в учетной системе.</a:t>
            </a:r>
          </a:p>
          <a:p>
            <a:endParaRPr lang="ru-RU" sz="2200" dirty="0">
              <a:latin typeface="+mj-lt"/>
            </a:endParaRPr>
          </a:p>
          <a:p>
            <a:r>
              <a:rPr lang="ru-RU" sz="2200" dirty="0">
                <a:latin typeface="+mj-lt"/>
              </a:rPr>
              <a:t>Для учета используются специальные счета: краткосрочные обязательства учитываются отдельно от долгосрочных, что позволяет анализировать структуру задолженности. Также отдельно отражаются проценты по кредитам и займам, что дает возможность оценить стоимость заемного капитала.</a:t>
            </a:r>
          </a:p>
          <a:p>
            <a:endParaRPr lang="ru-RU" sz="2200" dirty="0">
              <a:latin typeface="+mj-lt"/>
            </a:endParaRPr>
          </a:p>
          <a:p>
            <a:r>
              <a:rPr lang="ru-RU" sz="2200" dirty="0">
                <a:solidFill>
                  <a:srgbClr val="F2F2F2"/>
                </a:solidFill>
                <a:latin typeface="+mj-lt"/>
              </a:rPr>
              <a:t>Корректная организация учета обеспечивает достоверность бухгалтерской отчетности и служит основой для анализа финансового состояния предприятия и принятия управленческих решений.</a:t>
            </a:r>
          </a:p>
          <a:p>
            <a:endParaRPr lang="ru-RU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618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j-lt"/>
              </a:rPr>
              <a:t>Нормативно-правовое регулирование учета кредитов и займов</a:t>
            </a:r>
            <a:endParaRPr lang="ru-RU" sz="40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9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0" y="1366838"/>
            <a:ext cx="163061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7361605-2D50-4A29-AD28-82B1E3EFC2B1}"/>
              </a:ext>
            </a:extLst>
          </p:cNvPr>
          <p:cNvSpPr/>
          <p:nvPr/>
        </p:nvSpPr>
        <p:spPr>
          <a:xfrm>
            <a:off x="599090" y="1996966"/>
            <a:ext cx="12318009" cy="4593009"/>
          </a:xfrm>
          <a:prstGeom prst="rect">
            <a:avLst/>
          </a:prstGeom>
          <a:solidFill>
            <a:srgbClr val="F2F2F2"/>
          </a:solidFill>
          <a:ln>
            <a:solidFill>
              <a:srgbClr val="FF0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solidFill>
                  <a:schemeClr val="tx1"/>
                </a:solidFill>
              </a:rPr>
              <a:t>Бухгалтерский учет кредитов и займов регулируется системой нормативно-правовых актов, определяющих порядок их отражения в отчетности. К основным документам относятся Гражданский кодекс РФ, Налоговый кодекс РФ и Федеральный закон «О бухгалтерском учете».</a:t>
            </a:r>
          </a:p>
          <a:p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>
                <a:solidFill>
                  <a:schemeClr val="tx1"/>
                </a:solidFill>
              </a:rPr>
              <a:t>Данные нормативные акты устанавливают правила заключения договоров, учета процентов, классификации обязательств и раскрытия информации в отчетности. Их соблюдение обеспечивает законность финансовых операций и достоверность учетных данных.</a:t>
            </a:r>
          </a:p>
          <a:p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>
                <a:solidFill>
                  <a:schemeClr val="tx1"/>
                </a:solidFill>
              </a:rPr>
              <a:t>Нормативное регулирование играет важную роль в формировании единой учетной политики организации и повышении прозрачности ее финансовой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735682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800" dirty="0">
                <a:latin typeface="+mj-lt"/>
              </a:rPr>
              <a:t>Методика анализа кредитов и займов</a:t>
            </a:r>
            <a:endParaRPr lang="ru-RU" sz="48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10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6CBF7A0-9B8B-4887-AEA9-F24C6E5FF398}"/>
              </a:ext>
            </a:extLst>
          </p:cNvPr>
          <p:cNvSpPr txBox="1"/>
          <p:nvPr/>
        </p:nvSpPr>
        <p:spPr>
          <a:xfrm>
            <a:off x="939197" y="1881350"/>
            <a:ext cx="1156138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Анализ кредитов и займов представляет собой важный инструмент оценки финансового состояния организации. Он направлен на изучение структуры заемного капитала, его динамики и эффективности использования.</a:t>
            </a:r>
          </a:p>
          <a:p>
            <a:endParaRPr lang="ru-RU" sz="2200" dirty="0"/>
          </a:p>
          <a:p>
            <a:r>
              <a:rPr lang="ru-RU" sz="2200" dirty="0"/>
              <a:t>В процессе анализа применяются такие методы, как горизонтальный и вертикальный анализ, а также коэффициентный метод. Это позволяет выявить тенденции изменения задолженности и определить уровень финансовой зависимости предприятия.</a:t>
            </a:r>
          </a:p>
          <a:p>
            <a:endParaRPr lang="ru-RU" sz="2200" dirty="0"/>
          </a:p>
          <a:p>
            <a:r>
              <a:rPr lang="ru-RU" sz="2200" dirty="0"/>
              <a:t>Комплексный подход к анализу помогает своевременно выявлять риски, связанные с долговой нагрузкой, и принимать обоснованные управленческие решения по оптимизации структуры заемных средств.</a:t>
            </a:r>
          </a:p>
          <a:p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182535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j-lt"/>
              </a:rPr>
              <a:t>Основные показатели анализа кредитов и займов</a:t>
            </a:r>
            <a:endParaRPr lang="ru-RU" sz="40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11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-126124" y="1366838"/>
            <a:ext cx="16432282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4401846-6FDB-493B-87EC-946DDC3D8B50}"/>
              </a:ext>
            </a:extLst>
          </p:cNvPr>
          <p:cNvSpPr txBox="1"/>
          <p:nvPr/>
        </p:nvSpPr>
        <p:spPr>
          <a:xfrm>
            <a:off x="865625" y="1912883"/>
            <a:ext cx="1170852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Для оценки заемного капитала используются различные финансовые показатели, характеризующие устойчивость и платежеспособность организации. К ним относятся коэффициенты финансовой зависимости, автономии и соотношения заемных и собственных средств.</a:t>
            </a:r>
          </a:p>
          <a:p>
            <a:endParaRPr lang="ru-RU" sz="2200" dirty="0"/>
          </a:p>
          <a:p>
            <a:r>
              <a:rPr lang="ru-RU" sz="2200" dirty="0"/>
              <a:t>Также важную роль играют показатели ликвидности, такие как коэффициенты текущей, быстрой и абсолютной ликвидности, которые отражают способность предприятия своевременно погашать обязательства.</a:t>
            </a:r>
          </a:p>
          <a:p>
            <a:endParaRPr lang="ru-RU" sz="2200" dirty="0"/>
          </a:p>
          <a:p>
            <a:r>
              <a:rPr lang="ru-RU" sz="2200" dirty="0"/>
              <a:t>Дополнительно анализируются показатели долговой нагрузки и эффективности использования заемных средств, что позволяет оценить целесообразность привлечения кредитов и их влияние на финансовые результаты организации.</a:t>
            </a:r>
          </a:p>
          <a:p>
            <a:endParaRPr lang="ru-RU" sz="2200" dirty="0"/>
          </a:p>
        </p:txBody>
      </p:sp>
      <p:cxnSp>
        <p:nvCxnSpPr>
          <p:cNvPr id="7" name="Пряма сполучна лінія 6">
            <a:extLst>
              <a:ext uri="{FF2B5EF4-FFF2-40B4-BE49-F238E27FC236}">
                <a16:creationId xmlns:a16="http://schemas.microsoft.com/office/drawing/2014/main" id="{52EE96BE-ED4D-4537-B61A-8B055BA25011}"/>
              </a:ext>
            </a:extLst>
          </p:cNvPr>
          <p:cNvCxnSpPr/>
          <p:nvPr/>
        </p:nvCxnSpPr>
        <p:spPr>
          <a:xfrm>
            <a:off x="-399393" y="6642538"/>
            <a:ext cx="14651421" cy="0"/>
          </a:xfrm>
          <a:prstGeom prst="line">
            <a:avLst/>
          </a:prstGeom>
          <a:ln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607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33DBCB1-CBF5-47F6-AD1F-70C927E45198}"/>
              </a:ext>
            </a:extLst>
          </p:cNvPr>
          <p:cNvSpPr/>
          <p:nvPr/>
        </p:nvSpPr>
        <p:spPr>
          <a:xfrm>
            <a:off x="839323" y="4918836"/>
            <a:ext cx="12214525" cy="1145628"/>
          </a:xfrm>
          <a:prstGeom prst="rect">
            <a:avLst/>
          </a:prstGeom>
          <a:solidFill>
            <a:srgbClr val="ACDFFF"/>
          </a:solidFill>
          <a:ln>
            <a:solidFill>
              <a:srgbClr val="D5F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j-lt"/>
              </a:rPr>
              <a:t>Краткая характеристика ПАО «Газпром»</a:t>
            </a:r>
            <a:endParaRPr lang="ru-RU" sz="40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12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AC189B4-74D5-45F8-9F0C-600108193050}"/>
              </a:ext>
            </a:extLst>
          </p:cNvPr>
          <p:cNvSpPr txBox="1"/>
          <p:nvPr/>
        </p:nvSpPr>
        <p:spPr>
          <a:xfrm>
            <a:off x="1124492" y="1934847"/>
            <a:ext cx="1179260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                    ПАО «Газпром» является крупнейшей энергетической компанией и одним из                           			ведущих производителей природного газа в мире. Компания осуществляет полный 			цикл деятельности: от разведки и добычи до транспортировки, переработки и 					реализации углеводородов.</a:t>
            </a:r>
          </a:p>
          <a:p>
            <a:endParaRPr lang="ru-RU" sz="2200" dirty="0"/>
          </a:p>
          <a:p>
            <a:r>
              <a:rPr lang="ru-RU" sz="2200" dirty="0"/>
              <a:t>Масштабы деятельности охватывают как внутренний рынок, так и зарубежные направления, что определяет стратегическую значимость компании. Высокая капиталоемкость бизнеса обуславливает активное использование заемных средств.</a:t>
            </a:r>
          </a:p>
          <a:p>
            <a:endParaRPr lang="ru-RU" sz="2200" dirty="0"/>
          </a:p>
          <a:p>
            <a:r>
              <a:rPr lang="ru-RU" sz="2200" dirty="0"/>
              <a:t>Компания характеризуется устойчивым финансовым положением, развитой инфраструктурой и эффективной системой управления, что делает ее показательной для анализа кредитов и займов.</a:t>
            </a:r>
          </a:p>
          <a:p>
            <a:endParaRPr lang="ru-RU"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4EEBB6-AED9-4EE9-A90A-B8AD056C9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02" y="2136148"/>
            <a:ext cx="2216809" cy="108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1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3F5B3AE-6489-4F56-9F39-DBC2675D4A58}"/>
              </a:ext>
            </a:extLst>
          </p:cNvPr>
          <p:cNvSpPr/>
          <p:nvPr/>
        </p:nvSpPr>
        <p:spPr>
          <a:xfrm>
            <a:off x="1038026" y="3258207"/>
            <a:ext cx="11363722" cy="12823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08743C3-2A22-47D4-867B-7726797337C7}"/>
              </a:ext>
            </a:extLst>
          </p:cNvPr>
          <p:cNvSpPr/>
          <p:nvPr/>
        </p:nvSpPr>
        <p:spPr>
          <a:xfrm>
            <a:off x="1038026" y="2009114"/>
            <a:ext cx="11363722" cy="1185633"/>
          </a:xfrm>
          <a:prstGeom prst="rect">
            <a:avLst/>
          </a:prstGeom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EB48893-3B36-45B1-9FBC-FB8B5714CED1}"/>
              </a:ext>
            </a:extLst>
          </p:cNvPr>
          <p:cNvSpPr/>
          <p:nvPr/>
        </p:nvSpPr>
        <p:spPr>
          <a:xfrm>
            <a:off x="1038026" y="4620054"/>
            <a:ext cx="11363722" cy="1289324"/>
          </a:xfrm>
          <a:prstGeom prst="rect">
            <a:avLst/>
          </a:prstGeom>
          <a:solidFill>
            <a:srgbClr val="ACDFFF"/>
          </a:solidFill>
          <a:ln>
            <a:solidFill>
              <a:srgbClr val="D5F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j-lt"/>
              </a:rPr>
              <a:t>Финансово-экономические показатели ПАО «Газпром»</a:t>
            </a:r>
            <a:endParaRPr lang="ru-RU" sz="40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13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DF474EC-A2CE-4B13-8B4C-8B9808C8382B}"/>
              </a:ext>
            </a:extLst>
          </p:cNvPr>
          <p:cNvSpPr/>
          <p:nvPr/>
        </p:nvSpPr>
        <p:spPr>
          <a:xfrm>
            <a:off x="1038026" y="2009114"/>
            <a:ext cx="1136372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Анализ основных показателей деятельности компании свидетельствует о положительной динамике ее развития. Наблюдается рост выручки, прибыли и других ключевых финансовых результатов.</a:t>
            </a:r>
          </a:p>
          <a:p>
            <a:endParaRPr lang="ru-RU" sz="2200" dirty="0"/>
          </a:p>
          <a:p>
            <a:r>
              <a:rPr lang="ru-RU" sz="2200" dirty="0"/>
              <a:t>Увеличение прибыли указывает на повышение эффективности деятельности и рациональное использование ресурсов. Рост производительности труда также подтверждает улучшение экономических показателей.</a:t>
            </a:r>
          </a:p>
          <a:p>
            <a:endParaRPr lang="ru-RU" sz="2200" dirty="0"/>
          </a:p>
          <a:p>
            <a:r>
              <a:rPr lang="ru-RU" sz="2200" dirty="0"/>
              <a:t>В целом финансовое состояние компании остается устойчивым, что позволяет ей эффективно использовать заемные средства и своевременно выполнять свои обязательства перед кредиторами.</a:t>
            </a:r>
          </a:p>
        </p:txBody>
      </p:sp>
    </p:spTree>
    <p:extLst>
      <p:ext uri="{BB962C8B-B14F-4D97-AF65-F5344CB8AC3E}">
        <p14:creationId xmlns:p14="http://schemas.microsoft.com/office/powerpoint/2010/main" val="1554273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3EAD94FD-B394-4889-A5B6-90E59644243A}"/>
              </a:ext>
            </a:extLst>
          </p:cNvPr>
          <p:cNvSpPr/>
          <p:nvPr/>
        </p:nvSpPr>
        <p:spPr>
          <a:xfrm>
            <a:off x="-105103" y="3668109"/>
            <a:ext cx="14031310" cy="1376849"/>
          </a:xfrm>
          <a:prstGeom prst="rect">
            <a:avLst/>
          </a:prstGeom>
          <a:solidFill>
            <a:srgbClr val="5B9BD5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j-lt"/>
              </a:rPr>
              <a:t>Организация учета кредитов и займов в ПАО «Газпром»</a:t>
            </a:r>
            <a:endParaRPr lang="ru-RU" sz="40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14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-126124" y="1568140"/>
            <a:ext cx="16432282" cy="0"/>
          </a:xfrm>
          <a:prstGeom prst="line">
            <a:avLst/>
          </a:prstGeom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AD7E463-236A-4763-A783-810B2935AB45}"/>
              </a:ext>
            </a:extLst>
          </p:cNvPr>
          <p:cNvSpPr/>
          <p:nvPr/>
        </p:nvSpPr>
        <p:spPr>
          <a:xfrm>
            <a:off x="907667" y="2040899"/>
            <a:ext cx="11624440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/>
              <a:t>В ПАО «Газпром» бухгалтерский учет кредитов и займов организован в соответствии с действующим законодательством и внутренними регламентами компании. Все операции по привлечению и погашению заемных средств документально оформляются и отражаются в учетной системе.</a:t>
            </a:r>
          </a:p>
          <a:p>
            <a:endParaRPr lang="ru-RU" sz="2100" dirty="0"/>
          </a:p>
          <a:p>
            <a:r>
              <a:rPr lang="ru-RU" sz="2100" dirty="0"/>
              <a:t>Учет ведется с использованием специализированных счетов, что позволяет разграничивать краткосрочные и долгосрочные обязательства, а также отдельно учитывать начисленные проценты. Это обеспечивает прозрачность финансовых потоков и возможность детального анализа задолженности.</a:t>
            </a:r>
          </a:p>
          <a:p>
            <a:endParaRPr lang="ru-RU" sz="2100" dirty="0"/>
          </a:p>
          <a:p>
            <a:r>
              <a:rPr lang="ru-RU" sz="2100" dirty="0"/>
              <a:t>В компании применяется централизованная система учета с использованием современных автоматизированных технологий, что повышает точность, оперативность обработки информации и эффективность внутреннего контроля.</a:t>
            </a:r>
          </a:p>
        </p:txBody>
      </p: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491BC6EF-4441-48B5-B7A9-EED434A6B921}"/>
              </a:ext>
            </a:extLst>
          </p:cNvPr>
          <p:cNvCxnSpPr/>
          <p:nvPr/>
        </p:nvCxnSpPr>
        <p:spPr>
          <a:xfrm>
            <a:off x="-246993" y="6716111"/>
            <a:ext cx="14315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033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400" dirty="0">
                <a:latin typeface="+mj-lt"/>
              </a:rPr>
              <a:t>Анализ кредитной нагрузки ПАО «Газпром»</a:t>
            </a:r>
            <a:endParaRPr lang="ru-RU" sz="44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15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5C177D3-D171-4AC9-859C-B543A06DE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537897"/>
              </p:ext>
            </p:extLst>
          </p:nvPr>
        </p:nvGraphicFramePr>
        <p:xfrm>
          <a:off x="726472" y="1568140"/>
          <a:ext cx="11297362" cy="5798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9773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4000" dirty="0">
                <a:latin typeface="+mj-lt"/>
              </a:rPr>
              <a:t>Предложения по совершенствованию учета и анализа</a:t>
            </a:r>
            <a:endParaRPr lang="ru-RU" sz="4000" dirty="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16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3314700" y="1366838"/>
            <a:ext cx="1299145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D566C13-A8FD-4497-81B5-50DC33DF6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059755"/>
              </p:ext>
            </p:extLst>
          </p:nvPr>
        </p:nvGraphicFramePr>
        <p:xfrm>
          <a:off x="1118219" y="1975945"/>
          <a:ext cx="11203336" cy="4832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8426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1C820EE-92B9-4C52-9895-04741B427ED2}"/>
              </a:ext>
            </a:extLst>
          </p:cNvPr>
          <p:cNvSpPr/>
          <p:nvPr/>
        </p:nvSpPr>
        <p:spPr>
          <a:xfrm>
            <a:off x="-126124" y="3363310"/>
            <a:ext cx="13999779" cy="1439887"/>
          </a:xfrm>
          <a:prstGeom prst="rect">
            <a:avLst/>
          </a:prstGeom>
          <a:solidFill>
            <a:srgbClr val="FF2D64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8">
            <a:extLst>
              <a:ext uri="{FF2B5EF4-FFF2-40B4-BE49-F238E27FC236}">
                <a16:creationId xmlns:a16="http://schemas.microsoft.com/office/drawing/2014/main" id="{B5D41CCB-F4F9-4CAC-9A70-CF227E1DA6BE}"/>
              </a:ext>
            </a:extLst>
          </p:cNvPr>
          <p:cNvSpPr txBox="1">
            <a:spLocks/>
          </p:cNvSpPr>
          <p:nvPr/>
        </p:nvSpPr>
        <p:spPr>
          <a:xfrm>
            <a:off x="412750" y="278797"/>
            <a:ext cx="11474450" cy="128934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007943" rtl="0" eaLnBrk="1" latinLnBrk="0" hangingPunct="1">
              <a:lnSpc>
                <a:spcPct val="68000"/>
              </a:lnSpc>
              <a:spcBef>
                <a:spcPct val="0"/>
              </a:spcBef>
              <a:buNone/>
              <a:defRPr lang="ru-RU" sz="7542" b="0" i="0" kern="0" spc="-220" dirty="0">
                <a:solidFill>
                  <a:srgbClr val="000000"/>
                </a:solidFill>
                <a:latin typeface="TT Norms Regular" pitchFamily="34" charset="0"/>
                <a:ea typeface="TT Norms Regular" pitchFamily="34" charset="-122"/>
                <a:cs typeface="TT Norms Regular" pitchFamily="34" charset="-120"/>
              </a:defRPr>
            </a:lvl1pPr>
          </a:lstStyle>
          <a:p>
            <a:r>
              <a:rPr lang="ru-RU" sz="5400">
                <a:latin typeface="+mj-lt"/>
              </a:rPr>
              <a:t>Заключение</a:t>
            </a:r>
            <a:endParaRPr lang="ru-RU" sz="5400">
              <a:solidFill>
                <a:srgbClr val="FF004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2917099" y="7237363"/>
            <a:ext cx="313974" cy="128845"/>
          </a:xfrm>
        </p:spPr>
        <p:txBody>
          <a:bodyPr/>
          <a:lstStyle/>
          <a:p>
            <a:fld id="{77D613D0-6E26-43FB-BD47-70B2F75E669A}" type="slidenum">
              <a:rPr lang="ru-RU" smtClean="0"/>
              <a:pPr/>
              <a:t>17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C22805C-7D63-43C8-BD51-F4ACB8BEAA31}"/>
              </a:ext>
            </a:extLst>
          </p:cNvPr>
          <p:cNvCxnSpPr>
            <a:cxnSpLocks/>
          </p:cNvCxnSpPr>
          <p:nvPr/>
        </p:nvCxnSpPr>
        <p:spPr>
          <a:xfrm flipH="1">
            <a:off x="-767255" y="1871334"/>
            <a:ext cx="1707341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4EE8A83-1070-42E5-ACCB-2C073CCFC3E1}"/>
              </a:ext>
            </a:extLst>
          </p:cNvPr>
          <p:cNvSpPr/>
          <p:nvPr/>
        </p:nvSpPr>
        <p:spPr>
          <a:xfrm>
            <a:off x="932677" y="2148532"/>
            <a:ext cx="115744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В ходе исследования были рассмотрены теоретические и практические аспекты учета и анализа кредитов и займов. Установлено, что заемные средства играют важную роль в обеспечении финансовой устойчивости и развития организации.</a:t>
            </a:r>
          </a:p>
          <a:p>
            <a:endParaRPr lang="ru-RU" sz="2200" dirty="0"/>
          </a:p>
          <a:p>
            <a:r>
              <a:rPr lang="ru-RU" sz="2200" dirty="0">
                <a:solidFill>
                  <a:srgbClr val="F2F2F2"/>
                </a:solidFill>
              </a:rPr>
              <a:t>Проведенный анализ показал необходимость эффективного управления кредитным портфелем, контроля долговой нагрузки и оценки влияния заемного капитала на финансовые результаты.</a:t>
            </a:r>
          </a:p>
          <a:p>
            <a:endParaRPr lang="ru-RU" sz="2200" dirty="0"/>
          </a:p>
          <a:p>
            <a:r>
              <a:rPr lang="ru-RU" sz="2200" dirty="0"/>
              <a:t>Разработанные рекомендации направлены на совершенствование учета и анализа кредитов и займов, что способствует повышению финансовой устойчивости и эффективности деятельности организации.</a:t>
            </a:r>
          </a:p>
        </p:txBody>
      </p:sp>
      <p:cxnSp>
        <p:nvCxnSpPr>
          <p:cNvPr id="6" name="Пряма сполучна лінія 5">
            <a:extLst>
              <a:ext uri="{FF2B5EF4-FFF2-40B4-BE49-F238E27FC236}">
                <a16:creationId xmlns:a16="http://schemas.microsoft.com/office/drawing/2014/main" id="{29B1F372-EA54-4B1C-917A-7B664F3147E5}"/>
              </a:ext>
            </a:extLst>
          </p:cNvPr>
          <p:cNvCxnSpPr/>
          <p:nvPr/>
        </p:nvCxnSpPr>
        <p:spPr>
          <a:xfrm>
            <a:off x="-126124" y="6150796"/>
            <a:ext cx="140838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8" y="477896"/>
            <a:ext cx="3699279" cy="384659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F1AF64E-8F75-42AA-8383-426D976824EB}"/>
              </a:ext>
            </a:extLst>
          </p:cNvPr>
          <p:cNvCxnSpPr>
            <a:cxnSpLocks/>
          </p:cNvCxnSpPr>
          <p:nvPr/>
        </p:nvCxnSpPr>
        <p:spPr>
          <a:xfrm>
            <a:off x="744193" y="6170068"/>
            <a:ext cx="12695582" cy="0"/>
          </a:xfrm>
          <a:prstGeom prst="line">
            <a:avLst/>
          </a:prstGeom>
          <a:ln w="28575">
            <a:solidFill>
              <a:srgbClr val="FF0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0"/>
          <p:cNvSpPr/>
          <p:nvPr/>
        </p:nvSpPr>
        <p:spPr>
          <a:xfrm>
            <a:off x="990221" y="5631904"/>
            <a:ext cx="9245600" cy="538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80000"/>
              </a:lnSpc>
            </a:pPr>
            <a:r>
              <a:rPr lang="ru-RU" sz="4400" kern="0" spc="-300" dirty="0">
                <a:latin typeface="+mj-lt"/>
                <a:ea typeface="TT Norms Regular" pitchFamily="34" charset="-122"/>
                <a:cs typeface="Arial" panose="020B0604020202020204" pitchFamily="34" charset="0"/>
              </a:rPr>
              <a:t>Благодарю за внимание!</a:t>
            </a:r>
            <a:endParaRPr lang="ru-RU" sz="4400" kern="0" spc="-300" dirty="0">
              <a:solidFill>
                <a:srgbClr val="FF0040"/>
              </a:solidFill>
              <a:latin typeface="+mj-lt"/>
              <a:ea typeface="TT Norms Regular" pitchFamily="34" charset="-122"/>
              <a:cs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10235821" y="0"/>
            <a:ext cx="3203954" cy="6170068"/>
          </a:xfrm>
          <a:custGeom>
            <a:avLst/>
            <a:gdLst>
              <a:gd name="T0" fmla="*/ 1549 w 1549"/>
              <a:gd name="T1" fmla="*/ 2031 h 3034"/>
              <a:gd name="T2" fmla="*/ 1049 w 1549"/>
              <a:gd name="T3" fmla="*/ 1517 h 3034"/>
              <a:gd name="T4" fmla="*/ 1549 w 1549"/>
              <a:gd name="T5" fmla="*/ 1003 h 3034"/>
              <a:gd name="T6" fmla="*/ 1549 w 1549"/>
              <a:gd name="T7" fmla="*/ 0 h 3034"/>
              <a:gd name="T8" fmla="*/ 0 w 1549"/>
              <a:gd name="T9" fmla="*/ 1517 h 3034"/>
              <a:gd name="T10" fmla="*/ 1549 w 1549"/>
              <a:gd name="T11" fmla="*/ 3034 h 3034"/>
              <a:gd name="T12" fmla="*/ 1549 w 1549"/>
              <a:gd name="T13" fmla="*/ 2031 h 3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49" h="3034">
                <a:moveTo>
                  <a:pt x="1549" y="2031"/>
                </a:moveTo>
                <a:lnTo>
                  <a:pt x="1049" y="1517"/>
                </a:lnTo>
                <a:lnTo>
                  <a:pt x="1549" y="1003"/>
                </a:lnTo>
                <a:lnTo>
                  <a:pt x="1549" y="0"/>
                </a:lnTo>
                <a:lnTo>
                  <a:pt x="0" y="1517"/>
                </a:lnTo>
                <a:lnTo>
                  <a:pt x="1549" y="3034"/>
                </a:lnTo>
                <a:lnTo>
                  <a:pt x="1549" y="2031"/>
                </a:lnTo>
                <a:close/>
              </a:path>
            </a:pathLst>
          </a:custGeom>
          <a:noFill/>
          <a:ln w="6350">
            <a:solidFill>
              <a:srgbClr val="FF004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317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T Norms Medium"/>
        <a:ea typeface=""/>
        <a:cs typeface=""/>
      </a:majorFont>
      <a:minorFont>
        <a:latin typeface="TT Norms Regular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8197</TotalTime>
  <Words>1125</Words>
  <Application>Microsoft Office PowerPoint</Application>
  <PresentationFormat>Произвольный</PresentationFormat>
  <Paragraphs>123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TT Norms Medium</vt:lpstr>
      <vt:lpstr>TT Norms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HP ProBook 440</cp:lastModifiedBy>
  <cp:revision>707</cp:revision>
  <cp:lastPrinted>2023-01-31T15:18:13Z</cp:lastPrinted>
  <dcterms:created xsi:type="dcterms:W3CDTF">2022-08-02T06:53:33Z</dcterms:created>
  <dcterms:modified xsi:type="dcterms:W3CDTF">2026-04-21T15:16:38Z</dcterms:modified>
</cp:coreProperties>
</file>