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Лист1!$A$20</c:f>
              <c:strCache>
                <c:ptCount val="1"/>
                <c:pt idx="0">
                  <c:v>Выручка, тыс. руб.</c:v>
                </c:pt>
              </c:strCache>
            </c:strRef>
          </c:tx>
          <c:dLbls>
            <c:dLbl>
              <c:idx val="0"/>
              <c:layout>
                <c:manualLayout>
                  <c:x val="-8.4765177548682707E-2"/>
                  <c:y val="-5.0078259603036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74570446735391E-2"/>
                  <c:y val="-5.63380420534156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Лист1!$B$19:$D$19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Лист1!$B$20:$D$20</c:f>
              <c:numCache>
                <c:formatCode>General</c:formatCode>
                <c:ptCount val="3"/>
                <c:pt idx="0">
                  <c:v>78754</c:v>
                </c:pt>
                <c:pt idx="1">
                  <c:v>181792</c:v>
                </c:pt>
                <c:pt idx="2">
                  <c:v>175654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Лист1!$A$21</c:f>
              <c:strCache>
                <c:ptCount val="1"/>
                <c:pt idx="0">
                  <c:v>Расходы по обычной деятельности, тыс. руб.</c:v>
                </c:pt>
              </c:strCache>
            </c:strRef>
          </c:tx>
          <c:dLbls>
            <c:dLbl>
              <c:idx val="1"/>
              <c:layout>
                <c:manualLayout>
                  <c:x val="0"/>
                  <c:y val="5.6338042053415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Лист1!$B$19:$D$19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Лист1!$B$21:$D$21</c:f>
              <c:numCache>
                <c:formatCode>General</c:formatCode>
                <c:ptCount val="3"/>
                <c:pt idx="0">
                  <c:v>76347</c:v>
                </c:pt>
                <c:pt idx="1">
                  <c:v>164601</c:v>
                </c:pt>
                <c:pt idx="2">
                  <c:v>160011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Лист1!$A$22</c:f>
              <c:strCache>
                <c:ptCount val="1"/>
                <c:pt idx="0">
                  <c:v>Прибыль  от продаж, тыс. руб.</c:v>
                </c:pt>
              </c:strCache>
            </c:strRef>
          </c:tx>
          <c:dLbls>
            <c:dLbl>
              <c:idx val="0"/>
              <c:layout>
                <c:manualLayout>
                  <c:x val="-2.7491408934707903E-2"/>
                  <c:y val="-4.6948368377846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819014891179842E-3"/>
                  <c:y val="-4.06885859274669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5819014891179842E-3"/>
                  <c:y val="-2.8169021026707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Лист1!$B$19:$D$19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Лист1!$B$22:$D$22</c:f>
              <c:numCache>
                <c:formatCode>General</c:formatCode>
                <c:ptCount val="3"/>
                <c:pt idx="0">
                  <c:v>2407</c:v>
                </c:pt>
                <c:pt idx="1">
                  <c:v>17191</c:v>
                </c:pt>
                <c:pt idx="2">
                  <c:v>15643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Лист1!$A$23</c:f>
              <c:strCache>
                <c:ptCount val="1"/>
                <c:pt idx="0">
                  <c:v>Чистая прибыль, тыс. руб.</c:v>
                </c:pt>
              </c:strCache>
            </c:strRef>
          </c:tx>
          <c:dLbls>
            <c:dLbl>
              <c:idx val="0"/>
              <c:layout>
                <c:manualLayout>
                  <c:x val="3.3333333333333333E-2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0925337632079971E-17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Лист1!$B$19:$D$19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Лист1!$B$23:$D$23</c:f>
              <c:numCache>
                <c:formatCode>General</c:formatCode>
                <c:ptCount val="3"/>
                <c:pt idx="0">
                  <c:v>2472</c:v>
                </c:pt>
                <c:pt idx="1">
                  <c:v>14153</c:v>
                </c:pt>
                <c:pt idx="2" formatCode="0">
                  <c:v>14267.83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677120"/>
        <c:axId val="102691200"/>
      </c:lineChart>
      <c:catAx>
        <c:axId val="102677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2691200"/>
        <c:crosses val="autoZero"/>
        <c:auto val="1"/>
        <c:lblAlgn val="ctr"/>
        <c:lblOffset val="100"/>
        <c:noMultiLvlLbl val="0"/>
      </c:catAx>
      <c:valAx>
        <c:axId val="102691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26771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Лист1!$B$54</c:f>
              <c:strCache>
                <c:ptCount val="1"/>
                <c:pt idx="0">
                  <c:v>2021 г.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Лист1!$A$55:$A$60</c:f>
              <c:strCache>
                <c:ptCount val="6"/>
                <c:pt idx="0">
                  <c:v>Рентабельность продаж</c:v>
                </c:pt>
                <c:pt idx="1">
                  <c:v>Рентабельность затрат</c:v>
                </c:pt>
                <c:pt idx="2">
                  <c:v>Рентабельность активов</c:v>
                </c:pt>
                <c:pt idx="3">
                  <c:v>Рентабельность собственного капитала</c:v>
                </c:pt>
                <c:pt idx="4">
                  <c:v>Рентабельность оборотных средств</c:v>
                </c:pt>
                <c:pt idx="5">
                  <c:v>Рентабельность внеоборотных активов</c:v>
                </c:pt>
              </c:strCache>
            </c:strRef>
          </c:cat>
          <c:val>
            <c:numRef>
              <c:f>Лист1!$B$55:$B$60</c:f>
              <c:numCache>
                <c:formatCode>General</c:formatCode>
                <c:ptCount val="6"/>
                <c:pt idx="0">
                  <c:v>3.1</c:v>
                </c:pt>
                <c:pt idx="1">
                  <c:v>3.2</c:v>
                </c:pt>
                <c:pt idx="2">
                  <c:v>11.2</c:v>
                </c:pt>
                <c:pt idx="3">
                  <c:v>148.9</c:v>
                </c:pt>
                <c:pt idx="4">
                  <c:v>11.2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Лист1!$C$54</c:f>
              <c:strCache>
                <c:ptCount val="1"/>
                <c:pt idx="0">
                  <c:v>2022 г.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Лист1!$A$55:$A$60</c:f>
              <c:strCache>
                <c:ptCount val="6"/>
                <c:pt idx="0">
                  <c:v>Рентабельность продаж</c:v>
                </c:pt>
                <c:pt idx="1">
                  <c:v>Рентабельность затрат</c:v>
                </c:pt>
                <c:pt idx="2">
                  <c:v>Рентабельность активов</c:v>
                </c:pt>
                <c:pt idx="3">
                  <c:v>Рентабельность собственного капитала</c:v>
                </c:pt>
                <c:pt idx="4">
                  <c:v>Рентабельность оборотных средств</c:v>
                </c:pt>
                <c:pt idx="5">
                  <c:v>Рентабельность внеоборотных активов</c:v>
                </c:pt>
              </c:strCache>
            </c:strRef>
          </c:cat>
          <c:val>
            <c:numRef>
              <c:f>Лист1!$C$55:$C$60</c:f>
              <c:numCache>
                <c:formatCode>General</c:formatCode>
                <c:ptCount val="6"/>
                <c:pt idx="0">
                  <c:v>9.5</c:v>
                </c:pt>
                <c:pt idx="1">
                  <c:v>10.4</c:v>
                </c:pt>
                <c:pt idx="2">
                  <c:v>20.399999999999999</c:v>
                </c:pt>
                <c:pt idx="3">
                  <c:v>142.30000000000001</c:v>
                </c:pt>
                <c:pt idx="4">
                  <c:v>21.5</c:v>
                </c:pt>
                <c:pt idx="5">
                  <c:v>392.2</c:v>
                </c:pt>
              </c:numCache>
            </c:numRef>
          </c:val>
        </c:ser>
        <c:ser>
          <c:idx val="2"/>
          <c:order val="2"/>
          <c:tx>
            <c:strRef>
              <c:f>Лист1!$D$54</c:f>
              <c:strCache>
                <c:ptCount val="1"/>
                <c:pt idx="0">
                  <c:v>2023 г.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Лист1!$A$55:$A$60</c:f>
              <c:strCache>
                <c:ptCount val="6"/>
                <c:pt idx="0">
                  <c:v>Рентабельность продаж</c:v>
                </c:pt>
                <c:pt idx="1">
                  <c:v>Рентабельность затрат</c:v>
                </c:pt>
                <c:pt idx="2">
                  <c:v>Рентабельность активов</c:v>
                </c:pt>
                <c:pt idx="3">
                  <c:v>Рентабельность собственного капитала</c:v>
                </c:pt>
                <c:pt idx="4">
                  <c:v>Рентабельность оборотных средств</c:v>
                </c:pt>
                <c:pt idx="5">
                  <c:v>Рентабельность внеоборотных активов</c:v>
                </c:pt>
              </c:strCache>
            </c:strRef>
          </c:cat>
          <c:val>
            <c:numRef>
              <c:f>Лист1!$D$55:$D$60</c:f>
              <c:numCache>
                <c:formatCode>General</c:formatCode>
                <c:ptCount val="6"/>
                <c:pt idx="0">
                  <c:v>8.9</c:v>
                </c:pt>
                <c:pt idx="1">
                  <c:v>9.8000000000000007</c:v>
                </c:pt>
                <c:pt idx="2">
                  <c:v>13.1</c:v>
                </c:pt>
                <c:pt idx="3">
                  <c:v>83.4</c:v>
                </c:pt>
                <c:pt idx="4">
                  <c:v>14.1</c:v>
                </c:pt>
                <c:pt idx="5">
                  <c:v>179.9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729152"/>
        <c:axId val="31731072"/>
        <c:axId val="0"/>
      </c:bar3DChart>
      <c:catAx>
        <c:axId val="317291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1731072"/>
        <c:crosses val="autoZero"/>
        <c:auto val="1"/>
        <c:lblAlgn val="ctr"/>
        <c:lblOffset val="100"/>
        <c:noMultiLvlLbl val="0"/>
      </c:catAx>
      <c:valAx>
        <c:axId val="3173107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17291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Лист1!$A$168</c:f>
              <c:strCache>
                <c:ptCount val="1"/>
                <c:pt idx="0">
                  <c:v>Свёрла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Лист1!$B$167:$D$167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Лист1!$B$168:$D$168</c:f>
              <c:numCache>
                <c:formatCode>General</c:formatCode>
                <c:ptCount val="3"/>
                <c:pt idx="0">
                  <c:v>37.9</c:v>
                </c:pt>
                <c:pt idx="1">
                  <c:v>33.299999999999997</c:v>
                </c:pt>
                <c:pt idx="2">
                  <c:v>38.1</c:v>
                </c:pt>
              </c:numCache>
            </c:numRef>
          </c:val>
        </c:ser>
        <c:ser>
          <c:idx val="1"/>
          <c:order val="1"/>
          <c:tx>
            <c:strRef>
              <c:f>Лист1!$A$169</c:f>
              <c:strCache>
                <c:ptCount val="1"/>
                <c:pt idx="0">
                  <c:v>Развертки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Лист1!$B$167:$D$167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Лист1!$B$169:$D$169</c:f>
              <c:numCache>
                <c:formatCode>General</c:formatCode>
                <c:ptCount val="3"/>
                <c:pt idx="0">
                  <c:v>8.8000000000000007</c:v>
                </c:pt>
                <c:pt idx="1">
                  <c:v>9.1999999999999993</c:v>
                </c:pt>
                <c:pt idx="2">
                  <c:v>8.6999999999999993</c:v>
                </c:pt>
              </c:numCache>
            </c:numRef>
          </c:val>
        </c:ser>
        <c:ser>
          <c:idx val="2"/>
          <c:order val="2"/>
          <c:tx>
            <c:strRef>
              <c:f>Лист1!$A$170</c:f>
              <c:strCache>
                <c:ptCount val="1"/>
                <c:pt idx="0">
                  <c:v>Зенкеры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Лист1!$B$167:$D$167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Лист1!$B$170:$D$170</c:f>
              <c:numCache>
                <c:formatCode>General</c:formatCode>
                <c:ptCount val="3"/>
                <c:pt idx="0">
                  <c:v>6.5</c:v>
                </c:pt>
                <c:pt idx="1">
                  <c:v>7.6</c:v>
                </c:pt>
                <c:pt idx="2">
                  <c:v>5.8</c:v>
                </c:pt>
              </c:numCache>
            </c:numRef>
          </c:val>
        </c:ser>
        <c:ser>
          <c:idx val="3"/>
          <c:order val="3"/>
          <c:tx>
            <c:strRef>
              <c:f>Лист1!$A$171</c:f>
              <c:strCache>
                <c:ptCount val="1"/>
                <c:pt idx="0">
                  <c:v>Борфрезы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Лист1!$B$167:$D$167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Лист1!$B$171:$D$171</c:f>
              <c:numCache>
                <c:formatCode>General</c:formatCode>
                <c:ptCount val="3"/>
                <c:pt idx="0">
                  <c:v>21.8</c:v>
                </c:pt>
                <c:pt idx="1">
                  <c:v>21.2</c:v>
                </c:pt>
                <c:pt idx="2">
                  <c:v>23.7</c:v>
                </c:pt>
              </c:numCache>
            </c:numRef>
          </c:val>
        </c:ser>
        <c:ser>
          <c:idx val="4"/>
          <c:order val="4"/>
          <c:tx>
            <c:strRef>
              <c:f>Лист1!$A$172</c:f>
              <c:strCache>
                <c:ptCount val="1"/>
                <c:pt idx="0">
                  <c:v>Метчики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Лист1!$B$167:$D$167</c:f>
              <c:strCache>
                <c:ptCount val="3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</c:strCache>
            </c:strRef>
          </c:cat>
          <c:val>
            <c:numRef>
              <c:f>Лист1!$B$172:$D$172</c:f>
              <c:numCache>
                <c:formatCode>General</c:formatCode>
                <c:ptCount val="3"/>
                <c:pt idx="0">
                  <c:v>25.1</c:v>
                </c:pt>
                <c:pt idx="1">
                  <c:v>28.7</c:v>
                </c:pt>
                <c:pt idx="2">
                  <c:v>23.7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3593728"/>
        <c:axId val="118049024"/>
        <c:axId val="0"/>
      </c:bar3DChart>
      <c:catAx>
        <c:axId val="1135937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8049024"/>
        <c:crosses val="autoZero"/>
        <c:auto val="1"/>
        <c:lblAlgn val="ctr"/>
        <c:lblOffset val="100"/>
        <c:noMultiLvlLbl val="0"/>
      </c:catAx>
      <c:valAx>
        <c:axId val="1180490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35937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265961200725208E-2"/>
          <c:y val="4.3392504930966469E-2"/>
          <c:w val="0.51054847333747788"/>
          <c:h val="0.76154783614828703"/>
        </c:manualLayout>
      </c:layout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Лист1!$A$122:$A$125</c:f>
              <c:strCache>
                <c:ptCount val="4"/>
                <c:pt idx="0">
                  <c:v>Затраты на разработку базовых инструкция для первых этапов,тыс. руб.</c:v>
                </c:pt>
                <c:pt idx="1">
                  <c:v>Затраты на обучение аудиторов и персонала, тыс. руб.</c:v>
                </c:pt>
                <c:pt idx="2">
                  <c:v>Затраты на проведение аудитов на каждом этапе, тыс. руб.</c:v>
                </c:pt>
                <c:pt idx="3">
                  <c:v>Затраты на подведение итогов на каждом этапе и на составление нового годового плана деятельности системы, тыс. руб.</c:v>
                </c:pt>
              </c:strCache>
            </c:strRef>
          </c:cat>
          <c:val>
            <c:numRef>
              <c:f>Лист1!$B$122:$B$125</c:f>
              <c:numCache>
                <c:formatCode>General</c:formatCode>
                <c:ptCount val="4"/>
                <c:pt idx="0">
                  <c:v>20</c:v>
                </c:pt>
                <c:pt idx="1">
                  <c:v>270.60000000000002</c:v>
                </c:pt>
                <c:pt idx="2">
                  <c:v>95.9</c:v>
                </c:pt>
                <c:pt idx="3">
                  <c:v>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2086511664188615"/>
          <c:y val="8.2462405160425238E-4"/>
          <c:w val="0.37287671346209761"/>
          <c:h val="0.9723480232796645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Лист1!$A$180</c:f>
              <c:strCache>
                <c:ptCount val="1"/>
                <c:pt idx="0">
                  <c:v>Выручка, тыс.  руб.</c:v>
                </c:pt>
              </c:strCache>
            </c:strRef>
          </c:tx>
          <c:dLbls>
            <c:dLbl>
              <c:idx val="0"/>
              <c:layout>
                <c:manualLayout>
                  <c:x val="-8.3333333333333332E-3"/>
                  <c:y val="-7.4074074074074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Лист1!$B$179:$C$179</c:f>
              <c:strCache>
                <c:ptCount val="2"/>
                <c:pt idx="0">
                  <c:v>Без предложенных мероприятий</c:v>
                </c:pt>
                <c:pt idx="1">
                  <c:v>С учетом предложенных мероприятий</c:v>
                </c:pt>
              </c:strCache>
            </c:strRef>
          </c:cat>
          <c:val>
            <c:numRef>
              <c:f>Лист1!$B$180:$C$180</c:f>
              <c:numCache>
                <c:formatCode>General</c:formatCode>
                <c:ptCount val="2"/>
                <c:pt idx="0">
                  <c:v>185356</c:v>
                </c:pt>
                <c:pt idx="1">
                  <c:v>191102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Лист1!$A$181</c:f>
              <c:strCache>
                <c:ptCount val="1"/>
                <c:pt idx="0">
                  <c:v>Расходы по обычной деятельности, тыс. руб.</c:v>
                </c:pt>
              </c:strCache>
            </c:strRef>
          </c:tx>
          <c:dLbls>
            <c:dLbl>
              <c:idx val="0"/>
              <c:layout>
                <c:manualLayout>
                  <c:x val="-1.3888888888888888E-2"/>
                  <c:y val="7.4074074074074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Лист1!$B$179:$C$179</c:f>
              <c:strCache>
                <c:ptCount val="2"/>
                <c:pt idx="0">
                  <c:v>Без предложенных мероприятий</c:v>
                </c:pt>
                <c:pt idx="1">
                  <c:v>С учетом предложенных мероприятий</c:v>
                </c:pt>
              </c:strCache>
            </c:strRef>
          </c:cat>
          <c:val>
            <c:numRef>
              <c:f>Лист1!$B$181:$C$181</c:f>
              <c:numCache>
                <c:formatCode>General</c:formatCode>
                <c:ptCount val="2"/>
                <c:pt idx="0">
                  <c:v>168451</c:v>
                </c:pt>
                <c:pt idx="1">
                  <c:v>173360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Лист1!$A$182</c:f>
              <c:strCache>
                <c:ptCount val="1"/>
                <c:pt idx="0">
                  <c:v>Прибыль от продаж, тыс. руб.</c:v>
                </c:pt>
              </c:strCache>
            </c:strRef>
          </c:tx>
          <c:dLbls>
            <c:dLbl>
              <c:idx val="0"/>
              <c:layout>
                <c:manualLayout>
                  <c:x val="-8.3333333333333332E-3"/>
                  <c:y val="-5.092592592592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Лист1!$B$179:$C$179</c:f>
              <c:strCache>
                <c:ptCount val="2"/>
                <c:pt idx="0">
                  <c:v>Без предложенных мероприятий</c:v>
                </c:pt>
                <c:pt idx="1">
                  <c:v>С учетом предложенных мероприятий</c:v>
                </c:pt>
              </c:strCache>
            </c:strRef>
          </c:cat>
          <c:val>
            <c:numRef>
              <c:f>Лист1!$B$182:$C$182</c:f>
              <c:numCache>
                <c:formatCode>General</c:formatCode>
                <c:ptCount val="2"/>
                <c:pt idx="0">
                  <c:v>16905</c:v>
                </c:pt>
                <c:pt idx="1">
                  <c:v>17742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761984"/>
        <c:axId val="85024768"/>
      </c:lineChart>
      <c:catAx>
        <c:axId val="84761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5024768"/>
        <c:crosses val="autoZero"/>
        <c:auto val="1"/>
        <c:lblAlgn val="ctr"/>
        <c:lblOffset val="100"/>
        <c:noMultiLvlLbl val="0"/>
      </c:catAx>
      <c:valAx>
        <c:axId val="85024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47619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/>
              <a:t>ВЫПУСКНАЯ КВАЛИФИКАЦИОННАЯ </a:t>
            </a:r>
            <a:r>
              <a:rPr lang="ru-RU" sz="1800" b="1" dirty="0" smtClean="0"/>
              <a:t>(БАКАЛАВРСКАЯ) РАБОТА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000" b="1" dirty="0" smtClean="0"/>
              <a:t>На тему: </a:t>
            </a:r>
            <a:r>
              <a:rPr lang="ru-RU" sz="2000" b="1" dirty="0" smtClean="0"/>
              <a:t>«</a:t>
            </a:r>
            <a:r>
              <a:rPr lang="ru-RU" sz="2000" b="1" dirty="0"/>
              <a:t>Проект совершенствования организации производственного процесса предприятия (на примере ООО «Венде Групп</a:t>
            </a:r>
            <a:r>
              <a:rPr lang="ru-RU" sz="2000" b="1" dirty="0" smtClean="0"/>
              <a:t>»)</a:t>
            </a:r>
            <a:r>
              <a:rPr lang="ru-RU" sz="2000" dirty="0" smtClean="0"/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4221088"/>
            <a:ext cx="5030432" cy="1752600"/>
          </a:xfrm>
        </p:spPr>
        <p:txBody>
          <a:bodyPr>
            <a:normAutofit fontScale="85000" lnSpcReduction="20000"/>
          </a:bodyPr>
          <a:lstStyle/>
          <a:p>
            <a:pPr hangingPunct="0"/>
            <a:r>
              <a:rPr lang="ru-RU" sz="1900" b="1" dirty="0">
                <a:solidFill>
                  <a:schemeClr val="accent2"/>
                </a:solidFill>
              </a:rPr>
              <a:t>Исполнитель:</a:t>
            </a:r>
          </a:p>
          <a:p>
            <a:r>
              <a:rPr lang="ru-RU" sz="1900" b="1" dirty="0">
                <a:solidFill>
                  <a:schemeClr val="accent2"/>
                </a:solidFill>
              </a:rPr>
              <a:t>студент  4 курса заочной формы </a:t>
            </a:r>
            <a:r>
              <a:rPr lang="ru-RU" sz="1900" b="1" dirty="0" smtClean="0">
                <a:solidFill>
                  <a:schemeClr val="accent2"/>
                </a:solidFill>
              </a:rPr>
              <a:t>обучения</a:t>
            </a:r>
          </a:p>
          <a:p>
            <a:r>
              <a:rPr lang="ru-RU" sz="1900" dirty="0" smtClean="0">
                <a:solidFill>
                  <a:schemeClr val="accent6">
                    <a:lumMod val="75000"/>
                  </a:schemeClr>
                </a:solidFill>
              </a:rPr>
              <a:t>Иванов Иван Иванович</a:t>
            </a:r>
            <a:endParaRPr lang="ru-RU" sz="19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19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1900" b="1" dirty="0">
                <a:solidFill>
                  <a:schemeClr val="accent2"/>
                </a:solidFill>
              </a:rPr>
              <a:t>Научный </a:t>
            </a:r>
            <a:r>
              <a:rPr lang="ru-RU" sz="1900" b="1" dirty="0" smtClean="0">
                <a:solidFill>
                  <a:schemeClr val="accent2"/>
                </a:solidFill>
              </a:rPr>
              <a:t>руководитель:</a:t>
            </a:r>
          </a:p>
          <a:p>
            <a:r>
              <a:rPr lang="ru-RU" sz="1900" dirty="0" smtClean="0">
                <a:solidFill>
                  <a:schemeClr val="accent6">
                    <a:lumMod val="75000"/>
                  </a:schemeClr>
                </a:solidFill>
              </a:rPr>
              <a:t>кандидат </a:t>
            </a:r>
            <a:r>
              <a:rPr lang="ru-RU" sz="1900" dirty="0">
                <a:solidFill>
                  <a:schemeClr val="accent6">
                    <a:lumMod val="75000"/>
                  </a:schemeClr>
                </a:solidFill>
              </a:rPr>
              <a:t>экономических наук, </a:t>
            </a:r>
            <a:r>
              <a:rPr lang="ru-RU" sz="1900" dirty="0" smtClean="0">
                <a:solidFill>
                  <a:schemeClr val="accent6">
                    <a:lumMod val="75000"/>
                  </a:schemeClr>
                </a:solidFill>
              </a:rPr>
              <a:t>доцент</a:t>
            </a:r>
          </a:p>
          <a:p>
            <a:r>
              <a:rPr lang="ru-RU" sz="1900" dirty="0" smtClean="0">
                <a:solidFill>
                  <a:schemeClr val="accent6">
                    <a:lumMod val="75000"/>
                  </a:schemeClr>
                </a:solidFill>
              </a:rPr>
              <a:t>Петров Петр Петрович</a:t>
            </a:r>
            <a:endParaRPr lang="ru-RU" sz="19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1800" dirty="0" smtClean="0"/>
          </a:p>
          <a:p>
            <a:endParaRPr lang="ru-RU" sz="1800" b="1" dirty="0" smtClean="0"/>
          </a:p>
          <a:p>
            <a:endParaRPr lang="ru-RU" sz="1800" b="1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3707904" y="6237312"/>
            <a:ext cx="1779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ru-RU" b="1" dirty="0" smtClean="0">
                <a:solidFill>
                  <a:schemeClr val="accent6"/>
                </a:solidFill>
              </a:rPr>
              <a:t>Москва </a:t>
            </a:r>
            <a:r>
              <a:rPr lang="ru-RU" b="1" dirty="0" smtClean="0">
                <a:solidFill>
                  <a:schemeClr val="accent6"/>
                </a:solidFill>
              </a:rPr>
              <a:t>2024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864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ЧАСТНОЕ УЧРЕЖДЕНИЕ ВЫСШЕГО ОБРАЗОВАНИЯ</a:t>
            </a:r>
            <a:endParaRPr lang="ru-RU" sz="1600" dirty="0">
              <a:solidFill>
                <a:schemeClr val="bg1"/>
              </a:solidFill>
            </a:endParaRP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«МОСКОВСКАЯ АКАДЕМИЯ ПРЕДПРИНИМАТЕЛЬСТВА»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35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право 2"/>
          <p:cNvSpPr/>
          <p:nvPr/>
        </p:nvSpPr>
        <p:spPr>
          <a:xfrm>
            <a:off x="559578" y="828951"/>
            <a:ext cx="1872208" cy="80042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Цель ВКР</a:t>
            </a:r>
            <a:endParaRPr lang="ru-RU" sz="16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34270" y="828951"/>
            <a:ext cx="6336704" cy="799849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разработка проекта совершенствования организации производственного процесса на предприятии</a:t>
            </a:r>
            <a:endParaRPr lang="ru-RU" sz="1600" b="1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532282" y="2689747"/>
            <a:ext cx="1872208" cy="921643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Задачи ВКР</a:t>
            </a:r>
            <a:endParaRPr lang="ru-RU" sz="1400" b="1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532282" y="4804913"/>
            <a:ext cx="1872208" cy="792088"/>
          </a:xfrm>
          <a:prstGeom prst="rightArrow">
            <a:avLst>
              <a:gd name="adj1" fmla="val 53446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Объект ВКР</a:t>
            </a:r>
            <a:endParaRPr lang="ru-RU" sz="1400" b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639065" y="5765379"/>
            <a:ext cx="1795205" cy="86409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Предмет ВКР</a:t>
            </a:r>
            <a:endParaRPr lang="ru-RU" sz="14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04490" y="1772816"/>
            <a:ext cx="6366484" cy="288032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/>
              <a:t>- изучить теоретические аспекты организации </a:t>
            </a:r>
            <a:r>
              <a:rPr lang="ru-RU" sz="1300" b="1" dirty="0">
                <a:solidFill>
                  <a:schemeClr val="bg1"/>
                </a:solidFill>
              </a:rPr>
              <a:t>производственного процесса на предприятии;</a:t>
            </a:r>
          </a:p>
          <a:p>
            <a:r>
              <a:rPr lang="ru-RU" sz="1300" b="1" dirty="0">
                <a:solidFill>
                  <a:schemeClr val="bg1"/>
                </a:solidFill>
              </a:rPr>
              <a:t>- дать организационно-экономическую характеристику ООО «Венде Групп</a:t>
            </a:r>
            <a:r>
              <a:rPr lang="ru-RU" sz="1300" b="1" dirty="0" smtClean="0">
                <a:solidFill>
                  <a:schemeClr val="bg1"/>
                </a:solidFill>
              </a:rPr>
              <a:t>»;</a:t>
            </a:r>
            <a:endParaRPr lang="ru-RU" sz="1300" b="1" dirty="0">
              <a:solidFill>
                <a:schemeClr val="bg1"/>
              </a:solidFill>
            </a:endParaRPr>
          </a:p>
          <a:p>
            <a:r>
              <a:rPr lang="ru-RU" sz="1300" b="1" dirty="0">
                <a:solidFill>
                  <a:schemeClr val="bg1"/>
                </a:solidFill>
              </a:rPr>
              <a:t>- провести анализ объемов производства и реализации продукции в ООО «Венде Групп»;</a:t>
            </a:r>
          </a:p>
          <a:p>
            <a:r>
              <a:rPr lang="ru-RU" sz="1300" b="1" dirty="0">
                <a:solidFill>
                  <a:schemeClr val="bg1"/>
                </a:solidFill>
              </a:rPr>
              <a:t>-  оценить организацию производственного процесса в ООО «Венде Групп</a:t>
            </a:r>
            <a:r>
              <a:rPr lang="ru-RU" sz="1300" b="1" dirty="0" smtClean="0">
                <a:solidFill>
                  <a:schemeClr val="bg1"/>
                </a:solidFill>
              </a:rPr>
              <a:t>»;</a:t>
            </a:r>
            <a:endParaRPr lang="ru-RU" sz="1300" b="1" dirty="0">
              <a:solidFill>
                <a:schemeClr val="bg1"/>
              </a:solidFill>
            </a:endParaRPr>
          </a:p>
          <a:p>
            <a:r>
              <a:rPr lang="ru-RU" sz="1300" b="1" dirty="0">
                <a:solidFill>
                  <a:schemeClr val="bg1"/>
                </a:solidFill>
              </a:rPr>
              <a:t>- разработать проект мероприятия по совершенствованию организации производственного процесса в ООО «Венде Групп</a:t>
            </a:r>
            <a:r>
              <a:rPr lang="ru-RU" sz="1300" b="1" dirty="0" smtClean="0">
                <a:solidFill>
                  <a:schemeClr val="bg1"/>
                </a:solidFill>
              </a:rPr>
              <a:t>»</a:t>
            </a:r>
            <a:r>
              <a:rPr lang="ru-RU" sz="1300" b="1" dirty="0">
                <a:solidFill>
                  <a:schemeClr val="bg1"/>
                </a:solidFill>
              </a:rPr>
              <a:t>;</a:t>
            </a:r>
            <a:endParaRPr lang="ru-RU" sz="1300" b="1" dirty="0">
              <a:solidFill>
                <a:schemeClr val="bg1"/>
              </a:solidFill>
            </a:endParaRPr>
          </a:p>
          <a:p>
            <a:r>
              <a:rPr lang="ru-RU" sz="1300" b="1" dirty="0">
                <a:solidFill>
                  <a:schemeClr val="bg1"/>
                </a:solidFill>
              </a:rPr>
              <a:t>- оценить целесообразность предлагаемых проектных решений по совершенствованию организации производственного процесса в ООО «Венде Групп</a:t>
            </a:r>
            <a:r>
              <a:rPr lang="ru-RU" sz="1300" b="1" dirty="0" smtClean="0">
                <a:solidFill>
                  <a:schemeClr val="bg1"/>
                </a:solidFill>
              </a:rPr>
              <a:t>»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34270" y="4797152"/>
            <a:ext cx="6336704" cy="799849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ООО «Венде Групп»</a:t>
            </a:r>
            <a:endParaRPr lang="ru-RU" sz="16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31786" y="5797503"/>
            <a:ext cx="6336704" cy="799849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организация производственного процесса на предприятии</a:t>
            </a:r>
            <a:endParaRPr lang="ru-RU" sz="16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730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692696"/>
            <a:ext cx="84237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Основные элементы процесса организации производства </a:t>
            </a:r>
            <a:endParaRPr lang="ru-RU" b="1" dirty="0" smtClean="0">
              <a:solidFill>
                <a:srgbClr val="0070C0"/>
              </a:solidFill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и </a:t>
            </a:r>
            <a:r>
              <a:rPr lang="ru-RU" b="1" dirty="0">
                <a:solidFill>
                  <a:srgbClr val="0070C0"/>
                </a:solidFill>
              </a:rPr>
              <a:t>их содержание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587796"/>
              </p:ext>
            </p:extLst>
          </p:nvPr>
        </p:nvGraphicFramePr>
        <p:xfrm>
          <a:off x="971010" y="1484784"/>
          <a:ext cx="7560839" cy="469915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08312"/>
                <a:gridCol w="4752527"/>
              </a:tblGrid>
              <a:tr h="188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Элемент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Содержание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940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1) Общесистемные сводные данные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производственная структура предприятия;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система управления;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состав и численность кадров;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система оперативно-производственного планирования и др.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52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2) Организационные решения, относящиеся к формированию подсистем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техническая подготовка производства;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организация производственных процессов;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материально-техническое обеспечение;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организация службы маркетинга и сбыта и др.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52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3) Организационные решения по элементам производственного процесса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организация труда работников;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функционирование орудий труда;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движение предметов труда;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интеграция производства в единый процесс.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4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4) Решения по установлению экономических решений в процессе производства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построение систем и форм оплаты труда;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разработка элементов стимулирования работников.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4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5) Организационные проекты подразделений предприятия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цехов;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участков;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рабочих мест.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4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6) Совершенствование организации производства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непрерывное;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гибкое;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динамичное.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309" marR="613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45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4676" y="62068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Показатели финансовых результатов ООО «Венде Групп» </a:t>
            </a:r>
            <a:endParaRPr lang="ru-RU" b="1" dirty="0" smtClean="0">
              <a:solidFill>
                <a:srgbClr val="0070C0"/>
              </a:solidFill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за </a:t>
            </a:r>
            <a:r>
              <a:rPr lang="ru-RU" b="1" dirty="0">
                <a:solidFill>
                  <a:srgbClr val="0070C0"/>
                </a:solidFill>
              </a:rPr>
              <a:t>2021-2023 гг., тыс. руб.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761031"/>
              </p:ext>
            </p:extLst>
          </p:nvPr>
        </p:nvGraphicFramePr>
        <p:xfrm>
          <a:off x="539551" y="1484784"/>
          <a:ext cx="8100310" cy="2100962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976412"/>
                <a:gridCol w="1031331"/>
                <a:gridCol w="1032170"/>
                <a:gridCol w="1032170"/>
                <a:gridCol w="1070803"/>
                <a:gridCol w="957424"/>
              </a:tblGrid>
              <a:tr h="2184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 г.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2022 г.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 г.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 г. от 2021 г.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4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(+,-)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Выручка, тыс. руб.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78 754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181 792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175654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96 900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223,0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Расходы по обычной деятельности, тыс. руб.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76 347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164 601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160011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83 664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209,6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Прибыль  от продаж, тыс. руб.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2 407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17 191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15643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13 236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649,9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Проценты к уплате, тыс. руб.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92,2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Прочие доходы, тыс. руб.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971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10 265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8964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7 993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923,2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Прочие расходы, тыс. руб.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9 811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7320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7 270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14640,0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Налоги на прибыль, тыс. руб.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3 492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2972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2 167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369,2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8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Чистая прибыль, тыс. руб.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2 472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14 153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14268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11 796</a:t>
                      </a:r>
                      <a:endParaRPr lang="ru-RU" sz="11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577,2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435240755"/>
              </p:ext>
            </p:extLst>
          </p:nvPr>
        </p:nvGraphicFramePr>
        <p:xfrm>
          <a:off x="1835696" y="3789040"/>
          <a:ext cx="6019800" cy="2828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3484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052736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Показатели рентабельности ООО «Венде Групп»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за 2021-2023 гг., %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954687687"/>
              </p:ext>
            </p:extLst>
          </p:nvPr>
        </p:nvGraphicFramePr>
        <p:xfrm>
          <a:off x="755576" y="1988840"/>
          <a:ext cx="7560840" cy="3799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377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620688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Номенклатура режущего инструмента, которое производит ООО «Венде Групп»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781558"/>
              </p:ext>
            </p:extLst>
          </p:nvPr>
        </p:nvGraphicFramePr>
        <p:xfrm>
          <a:off x="395536" y="1267019"/>
          <a:ext cx="8352928" cy="4961043"/>
        </p:xfrm>
        <a:graphic>
          <a:graphicData uri="http://schemas.openxmlformats.org/drawingml/2006/table">
            <a:tbl>
              <a:tblPr firstRow="1" firstCol="1" bandRow="1"/>
              <a:tblGrid>
                <a:gridCol w="1440160"/>
                <a:gridCol w="6912768"/>
              </a:tblGrid>
              <a:tr h="3203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изделия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Краткая характеристика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9609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Свёрла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это режущий инструмент, с вращательным движением резания и осевым движением подачи, предназначенный для выполнения отверстий в сплошном слое материала. Свёрла могут также применяться для рассверливания, то есть увеличения уже имеющихся, предварительно просверленных отверстий, и засверливания, то есть получения несквозных углублений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609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Развертки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представляет собой металлорежущий инструмент, целью применения которого является финишная обработка предварительно просверленных отверстий для доведения их геометрических параметров и шероховатости поверхности до требуемого уровня. Обеспечивать достижение требуемых геометрических параметров при использовании развертки позволяет более высокая точность, которой соответствует такой инструмент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40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Зенкеры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это высокоточный многогранный инструмент с заострением на конце. Применяется в технологических процессах при необходимости обеспечения точности в отверстиях, имеющих форму круга. Смысл заключается в увеличении качественной характеристики поверхности.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609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Борфрезы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предназначены для использования в машинах с электрическим приводом и в машинах с пневматическим приводом при скорости до 50 тыс. оборотов в минуту. Представляют собой металлический штифт-хвостовик, к которому крепится твердосплавная головка. Конфигурация головки твердосплавного бора (борфрезы) может быть различной. Она зависит от того, для чего именно будет применяться данная борфреза.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04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Метчики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инструмент для нарезания внутренних резьб, представляет собой винт с прорезанными прямыми или винтовыми стружечными канавками, образующими режущие кромки.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226" marR="522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34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620688"/>
            <a:ext cx="8567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Состав и структура производства металлорежущего инструмента в ООО «Венде Групп» в натуральном выражении за 2021-2023 гг.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848233"/>
              </p:ext>
            </p:extLst>
          </p:nvPr>
        </p:nvGraphicFramePr>
        <p:xfrm>
          <a:off x="395536" y="1267022"/>
          <a:ext cx="8424936" cy="193824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795576"/>
                <a:gridCol w="926067"/>
                <a:gridCol w="905807"/>
                <a:gridCol w="905807"/>
                <a:gridCol w="1004576"/>
                <a:gridCol w="1004576"/>
                <a:gridCol w="691386"/>
                <a:gridCol w="1191141"/>
              </a:tblGrid>
              <a:tr h="217762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Виды продукции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 г.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2022 г.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 г.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 г. в % к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 г.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тыс. шт.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rebuchet MS"/>
                          <a:cs typeface="Trebuchet MS"/>
                        </a:rPr>
                        <a:t>%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тыс. шт.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rebuchet MS"/>
                          <a:cs typeface="Trebuchet MS"/>
                        </a:rPr>
                        <a:t>%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тыс. шт.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rebuchet MS"/>
                          <a:cs typeface="Trebuchet MS"/>
                        </a:rPr>
                        <a:t>%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Свёрла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37,9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33,3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38,1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166,4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Развертки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8,8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9,2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8,7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164,5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Зенкеры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7,6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5,8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147,8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Борфрезы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21,8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21,2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23,7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180,5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Метчики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25,1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28,7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23,7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156,2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8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 продукции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165,5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473550076"/>
              </p:ext>
            </p:extLst>
          </p:nvPr>
        </p:nvGraphicFramePr>
        <p:xfrm>
          <a:off x="1835696" y="3429000"/>
          <a:ext cx="5976664" cy="3090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6811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548680"/>
            <a:ext cx="82443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Показатели использования производственной мощности </a:t>
            </a:r>
            <a:endParaRPr lang="ru-RU" b="1" dirty="0" smtClean="0">
              <a:solidFill>
                <a:srgbClr val="0070C0"/>
              </a:solidFill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>
                <a:solidFill>
                  <a:srgbClr val="0070C0"/>
                </a:solidFill>
              </a:rPr>
              <a:t>ООО «Венде Групп» по виду продукции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514458"/>
              </p:ext>
            </p:extLst>
          </p:nvPr>
        </p:nvGraphicFramePr>
        <p:xfrm>
          <a:off x="251519" y="1195011"/>
          <a:ext cx="8532360" cy="5228730"/>
        </p:xfrm>
        <a:graphic>
          <a:graphicData uri="http://schemas.openxmlformats.org/drawingml/2006/table">
            <a:tbl>
              <a:tblPr firstRow="1" firstCol="1" bandRow="1"/>
              <a:tblGrid>
                <a:gridCol w="4715249"/>
                <a:gridCol w="948531"/>
                <a:gridCol w="948531"/>
                <a:gridCol w="948531"/>
                <a:gridCol w="971518"/>
              </a:tblGrid>
              <a:tr h="320322">
                <a:tc>
                  <a:txBody>
                    <a:bodyPr/>
                    <a:lstStyle/>
                    <a:p>
                      <a:pPr indent="-127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27050" algn="l"/>
                        </a:tabLs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 г.</a:t>
                      </a: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2022 г.</a:t>
                      </a: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 г.</a:t>
                      </a: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 г. в % </a:t>
                      </a:r>
                      <a:endParaRPr lang="ru-RU" sz="1400" b="1" dirty="0" smtClean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-127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2021 г.</a:t>
                      </a: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Плановая производственная мощность по сверлам, тыс. шт.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166,7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161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Выпуск свёрл, тыс. шт.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166,4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Степень использования  производственной мощности </a:t>
                      </a:r>
                      <a:endParaRPr lang="ru-RU" sz="14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свёрл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%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89,3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92,2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89,2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Плановая производственная мощность разверток, тыс. шт.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161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Выпуск  разверток, тонн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164,5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Степень использования  производственной мощности разверток, %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77,5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76,7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Плановая производственная мощность зенкеров, тыс. шт.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161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Выпуск  зенкеров, тыс. шт.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147,8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Степень использования  производственной мощности зенкеров, %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57,5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95,0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Плановая производственная мощность борфрезов, тыс. шт.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161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Выпуск борфрезов, тыс. шт.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180,5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Степень использования  производственной мощности борфрезов, %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51,3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70,7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92,7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Плановая производственная мощность метчиков, тыс. шт.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160,0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161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Выпуск метчиков, тыс. шт.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156,2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322">
                <a:tc>
                  <a:txBody>
                    <a:bodyPr/>
                    <a:lstStyle/>
                    <a:p>
                      <a:pPr indent="-127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Степень использования  производственной мощности метчиков, %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89,4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86,9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37" marR="33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906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862" y="515437"/>
            <a:ext cx="8639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Структура производства металлорежущего инструмента </a:t>
            </a:r>
            <a:endParaRPr lang="ru-RU" b="1" dirty="0" smtClean="0">
              <a:solidFill>
                <a:srgbClr val="0070C0"/>
              </a:solidFill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>
                <a:solidFill>
                  <a:srgbClr val="0070C0"/>
                </a:solidFill>
              </a:rPr>
              <a:t>ООО «Венде Групп»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308907" y="1161767"/>
            <a:ext cx="6534785" cy="5517155"/>
            <a:chOff x="0" y="-73302"/>
            <a:chExt cx="6534515" cy="5517309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54983" y="0"/>
              <a:ext cx="1961842" cy="9621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900" dirty="0">
                  <a:effectLst/>
                  <a:latin typeface="Times New Roman"/>
                  <a:ea typeface="Calibri"/>
                  <a:cs typeface="Times New Roman"/>
                </a:rPr>
                <a:t>1.1 Технологическое оборудование режущей части инструментов с фасонной производящей поверхностью и винтовой режущей кромкой </a:t>
              </a:r>
              <a:endParaRPr lang="ru-RU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0" y="-73302"/>
              <a:ext cx="6534515" cy="5517309"/>
              <a:chOff x="0" y="-73302"/>
              <a:chExt cx="6534515" cy="5517309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278969" y="1181430"/>
                <a:ext cx="1673574" cy="38501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1.Технологическое оборудование с ЧПУ          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2448732" y="1150433"/>
                <a:ext cx="1580148" cy="3769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2. Инструменты второго порядка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4556502" y="1"/>
                <a:ext cx="1643882" cy="5623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endParaRPr lang="ru-RU" sz="900" dirty="0" smtClean="0">
                  <a:effectLst/>
                  <a:latin typeface="Times New Roman"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 smtClean="0">
                    <a:effectLst/>
                    <a:latin typeface="Times New Roman"/>
                    <a:ea typeface="Calibri"/>
                    <a:cs typeface="Times New Roman"/>
                  </a:rPr>
                  <a:t>3.Моделирование </a:t>
                </a: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процесса формирования режущей части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100" dirty="0">
                    <a:effectLst/>
                    <a:latin typeface="Calibri"/>
                    <a:ea typeface="Calibri"/>
                    <a:cs typeface="Times New Roman"/>
                  </a:rPr>
                  <a:t> </a:t>
                </a: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2314893" y="-73302"/>
                <a:ext cx="1993687" cy="98466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2.1 Инструменты второго порядка (шлифовальные круги) максимально простой формы для формирования стружечных канавок и заточки режущей кромки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4417017" y="793972"/>
                <a:ext cx="1973179" cy="92242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3.1 Обобщённая математическая модель с признаками фасонного инструмента с режущей кромкой в виде винтовой линии аксиально-радикально переменного шага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153252" y="1809111"/>
                <a:ext cx="1934170" cy="88231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1.2 Технологического оборудования для формирования проводящей поверхности инструмента второго порядка и восстановления его свойств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2193010" y="1685123"/>
                <a:ext cx="2157095" cy="753344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ПРОИЗВОДСТВЕННЫЙ 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ПРОЦЕСС ИЗГОТОВЛЕНИЯ МЕТАЛЛОРЕЖУЩЕГО ИНСТРУМЕНТА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4479010" y="1894352"/>
                <a:ext cx="1908777" cy="59312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3.2 Математический аппарат для решения кинематической задачи для обобщенной модели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4176793" y="2584026"/>
                <a:ext cx="2301541" cy="946484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3.3 Математический аппарат для аналитического анализа состоятельности режущего инструмента с обобщенной производящей поверхности и режущей кромкой в виде винтовой линии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154983" y="2839748"/>
                <a:ext cx="1932439" cy="47324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000" dirty="0">
                    <a:effectLst/>
                    <a:latin typeface="Times New Roman"/>
                    <a:ea typeface="Calibri"/>
                    <a:cs typeface="Times New Roman"/>
                  </a:rPr>
                  <a:t>4.Автоматизированная подготовка УП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77492" y="3451931"/>
                <a:ext cx="2286000" cy="713874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4.1 Траектории перемещения рабочих органов технологического оборудования для формирования стружечных канавок фасонных инструментов и их заточка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0" y="4319836"/>
                <a:ext cx="2358190" cy="73793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4.2 Система автоматизированной подготовки управляющих программ (расчёта траекторий перемещения рабочих органов оборудования)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309248" y="2584026"/>
                <a:ext cx="1612232" cy="36896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5. Оценка технологического совершенства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456482" y="3118718"/>
                <a:ext cx="1588168" cy="129139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5.1 Система проверки САМ методами правильности и состоятельности математического аппарата и режущего инструмента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2448732" y="4513565"/>
                <a:ext cx="1859848" cy="93044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5.2 Математический аппарат для визуального анализа правильности и состоятельности режущего инструмента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4176793" y="3699904"/>
                <a:ext cx="2301140" cy="24865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6. Эксплуатация инструмента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4176793" y="4087362"/>
                <a:ext cx="2357722" cy="3284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6.1 Переточка режущих поверхностей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7" name="Скругленный прямоугольник 26"/>
              <p:cNvSpPr/>
              <p:nvPr/>
            </p:nvSpPr>
            <p:spPr>
              <a:xfrm>
                <a:off x="4417017" y="4560060"/>
                <a:ext cx="2116488" cy="31282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6.2 Получение заготовок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28" name="Скругленный прямоугольник 27"/>
              <p:cNvSpPr/>
              <p:nvPr/>
            </p:nvSpPr>
            <p:spPr>
              <a:xfrm>
                <a:off x="4424766" y="4963016"/>
                <a:ext cx="2108434" cy="3928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900" dirty="0">
                    <a:effectLst/>
                    <a:latin typeface="Times New Roman"/>
                    <a:ea typeface="Calibri"/>
                    <a:cs typeface="Times New Roman"/>
                  </a:rPr>
                  <a:t>6.3 Нанесение износостойких покрытий </a:t>
                </a:r>
                <a:endParaRPr lang="ru-RU" sz="11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cxnSp>
            <p:nvCxnSpPr>
              <p:cNvPr id="29" name="Прямая соединительная линия 28"/>
              <p:cNvCxnSpPr>
                <a:endCxn id="11" idx="0"/>
              </p:cNvCxnSpPr>
              <p:nvPr/>
            </p:nvCxnSpPr>
            <p:spPr>
              <a:xfrm>
                <a:off x="3238806" y="908239"/>
                <a:ext cx="0" cy="24219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5346916" y="561497"/>
                <a:ext cx="0" cy="216568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1" name="Прямая соединительная линия 30"/>
              <p:cNvCxnSpPr>
                <a:stCxn id="10" idx="2"/>
                <a:endCxn id="15" idx="0"/>
              </p:cNvCxnSpPr>
              <p:nvPr/>
            </p:nvCxnSpPr>
            <p:spPr>
              <a:xfrm>
                <a:off x="1115757" y="1566439"/>
                <a:ext cx="4580" cy="242672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5346916" y="1716121"/>
                <a:ext cx="0" cy="17646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5346916" y="2491036"/>
                <a:ext cx="0" cy="96687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5401160" y="3947877"/>
                <a:ext cx="0" cy="136726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5401160" y="4412826"/>
                <a:ext cx="0" cy="144813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>
                <a:off x="5401160" y="4870026"/>
                <a:ext cx="0" cy="9665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" name="Прямая соединительная линия 36"/>
              <p:cNvCxnSpPr>
                <a:endCxn id="20" idx="0"/>
              </p:cNvCxnSpPr>
              <p:nvPr/>
            </p:nvCxnSpPr>
            <p:spPr>
              <a:xfrm>
                <a:off x="1220492" y="3312990"/>
                <a:ext cx="0" cy="138941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" name="Прямая соединительная линия 37"/>
              <p:cNvCxnSpPr/>
              <p:nvPr/>
            </p:nvCxnSpPr>
            <p:spPr>
              <a:xfrm>
                <a:off x="1274726" y="4167302"/>
                <a:ext cx="0" cy="152533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3161654" y="2955985"/>
                <a:ext cx="0" cy="168476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3169274" y="4412826"/>
                <a:ext cx="0" cy="100739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858778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836712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Технические характеристики торцеобрабатывающих станков используемых  в ООО «Венде Групп» при производстве металлорежущего инструмента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808151"/>
              </p:ext>
            </p:extLst>
          </p:nvPr>
        </p:nvGraphicFramePr>
        <p:xfrm>
          <a:off x="899592" y="1988840"/>
          <a:ext cx="7560841" cy="3388425"/>
        </p:xfrm>
        <a:graphic>
          <a:graphicData uri="http://schemas.openxmlformats.org/drawingml/2006/table">
            <a:tbl>
              <a:tblPr firstRow="1" firstCol="1" bandRow="1"/>
              <a:tblGrid>
                <a:gridCol w="1699364"/>
                <a:gridCol w="866790"/>
                <a:gridCol w="866790"/>
                <a:gridCol w="789995"/>
                <a:gridCol w="790756"/>
                <a:gridCol w="848542"/>
                <a:gridCol w="849302"/>
                <a:gridCol w="849302"/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Параметр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Модель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Двухсторонние центровальные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Двухсторонние центровальноподрезные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Двухсторонние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центровально-подрезные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раздельной обработкой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2911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2912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2931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2932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2820М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И191Д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И191Б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Размеры заготовки, мм: диаметр длина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10…32 60…360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10…80 70…710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10…50 10…360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30…100 60…710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10…30 60…450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15…40 15…40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90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15…45 15…45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Частота вращения шпинделя, мин–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500… 2000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350… 1400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355… 1400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170… 1320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146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1000… 2000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260 – подрезного 1400 – центровочного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Мощность привода, кВт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7,5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9,5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548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764704"/>
            <a:ext cx="8316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Содержание операции формирования технологических баз при изготовлении сверла на универсальном токарном станке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347092"/>
              </p:ext>
            </p:extLst>
          </p:nvPr>
        </p:nvGraphicFramePr>
        <p:xfrm>
          <a:off x="755576" y="1548616"/>
          <a:ext cx="7884286" cy="4688695"/>
        </p:xfrm>
        <a:graphic>
          <a:graphicData uri="http://schemas.openxmlformats.org/drawingml/2006/table">
            <a:tbl>
              <a:tblPr firstRow="1" firstCol="1" bandRow="1"/>
              <a:tblGrid>
                <a:gridCol w="1660422"/>
                <a:gridCol w="654146"/>
                <a:gridCol w="1215314"/>
                <a:gridCol w="1367447"/>
                <a:gridCol w="2986957"/>
              </a:tblGrid>
              <a:tr h="20185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Операция, содержание переходов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Средства технологического оснащения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Операционный эскиз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9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Станок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Приспо-собление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Инструмент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0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Токарная 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Установить и закрепить заготовку с выверкой 0,5 мм. Точить пов. 1 как чисто на длину 10…15 мм. Точить угол 120 град., выдержав размер L. Контроль 10% от партии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16К20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Резец проходной отогнутый ВК8, ГОСТ 18877-73 Штангенциркуль ШЦ-I-125-01, ГОСТ 166-89 Угломер У-11724, ГОСТ 5378-66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166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Токарная 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Установить и закрепить заготовку. Установить центровочное сверло в патроне. Центровать согласно чертежу. Контроль 10% от партии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Патрон сверлильный, ГОСТ 8522-7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Сверло центровочное, ГОСТ 14952-75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707" marR="60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170" name="Рисунок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68" y="2492896"/>
            <a:ext cx="2395629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Рисунок 2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68" y="4529815"/>
            <a:ext cx="230328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573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12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46" y="1412776"/>
            <a:ext cx="696977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655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96752"/>
            <a:ext cx="684076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Преимущества внедрения </a:t>
            </a:r>
            <a:r>
              <a:rPr lang="ru-RU" sz="1400" b="1" dirty="0"/>
              <a:t>новой роботизированной установки (РТК) на основе робота Fanuc </a:t>
            </a:r>
            <a:r>
              <a:rPr lang="ru-RU" sz="1400" b="1" dirty="0" smtClean="0"/>
              <a:t>M-20iB/25 для ООО </a:t>
            </a:r>
            <a:r>
              <a:rPr lang="ru-RU" sz="1400" b="1" dirty="0" smtClean="0"/>
              <a:t>«Венде групп»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2348880"/>
            <a:ext cx="61926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 даст возможность избежать </a:t>
            </a:r>
            <a:r>
              <a:rPr lang="ru-RU" sz="1400" dirty="0"/>
              <a:t>потерь, связанных с простоями оборудования в ремонте и невозможностью выполнения более сложных работ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21599" y="3293368"/>
            <a:ext cx="619268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-оптимизирует </a:t>
            </a:r>
            <a:r>
              <a:rPr lang="ru-RU" sz="1400" dirty="0"/>
              <a:t>использование </a:t>
            </a:r>
            <a:r>
              <a:rPr lang="ru-RU" sz="1400" dirty="0" smtClean="0"/>
              <a:t>ресурсов, </a:t>
            </a:r>
            <a:r>
              <a:rPr lang="ru-RU" sz="1400" dirty="0"/>
              <a:t>как материальных, так и денежных, поскольку изношенное оборудование требует частого ремонта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34256" y="4256020"/>
            <a:ext cx="6192688" cy="541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-обеспечит </a:t>
            </a:r>
            <a:r>
              <a:rPr lang="ru-RU" sz="1400" dirty="0"/>
              <a:t>качество и высокую повторяемость обработки изделия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34256" y="4931434"/>
            <a:ext cx="6192688" cy="541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 снизит </a:t>
            </a:r>
            <a:r>
              <a:rPr lang="ru-RU" sz="1400" dirty="0"/>
              <a:t>количество брака вследствие замены ручного труда автоматизированным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34256" y="5624966"/>
            <a:ext cx="6192688" cy="541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</a:t>
            </a:r>
            <a:r>
              <a:rPr lang="ru-RU" sz="1400" dirty="0"/>
              <a:t> </a:t>
            </a:r>
            <a:r>
              <a:rPr lang="ru-RU" sz="1400" dirty="0" smtClean="0"/>
              <a:t>полностью </a:t>
            </a:r>
            <a:r>
              <a:rPr lang="ru-RU" sz="1400" dirty="0"/>
              <a:t>автоматизировать процесс обработки изделия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403648" y="2060848"/>
            <a:ext cx="0" cy="383468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7" idx="1"/>
          </p:cNvCxnSpPr>
          <p:nvPr/>
        </p:nvCxnSpPr>
        <p:spPr>
          <a:xfrm>
            <a:off x="1403648" y="5895532"/>
            <a:ext cx="3306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6" idx="1"/>
          </p:cNvCxnSpPr>
          <p:nvPr/>
        </p:nvCxnSpPr>
        <p:spPr>
          <a:xfrm>
            <a:off x="1403648" y="5202000"/>
            <a:ext cx="3306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endCxn id="5" idx="1"/>
          </p:cNvCxnSpPr>
          <p:nvPr/>
        </p:nvCxnSpPr>
        <p:spPr>
          <a:xfrm>
            <a:off x="1403648" y="4526586"/>
            <a:ext cx="3306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endCxn id="4" idx="1"/>
          </p:cNvCxnSpPr>
          <p:nvPr/>
        </p:nvCxnSpPr>
        <p:spPr>
          <a:xfrm>
            <a:off x="1390991" y="3689412"/>
            <a:ext cx="3306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endCxn id="3" idx="1"/>
          </p:cNvCxnSpPr>
          <p:nvPr/>
        </p:nvCxnSpPr>
        <p:spPr>
          <a:xfrm>
            <a:off x="1403648" y="2744924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13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68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3075" y="836712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Система 5S для ООО </a:t>
            </a:r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b="1" dirty="0" smtClean="0">
                <a:solidFill>
                  <a:srgbClr val="0070C0"/>
                </a:solidFill>
              </a:rPr>
              <a:t>Венде Групп</a:t>
            </a:r>
            <a:r>
              <a:rPr lang="ru-RU" b="1" dirty="0" smtClean="0">
                <a:solidFill>
                  <a:srgbClr val="0070C0"/>
                </a:solidFill>
              </a:rPr>
              <a:t>» </a:t>
            </a:r>
            <a:r>
              <a:rPr lang="ru-RU" b="1" dirty="0" smtClean="0">
                <a:solidFill>
                  <a:srgbClr val="0070C0"/>
                </a:solidFill>
              </a:rPr>
              <a:t>(проект)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634707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14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157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1600" b="1" dirty="0">
                <a:solidFill>
                  <a:srgbClr val="0070C0"/>
                </a:solidFill>
              </a:rPr>
              <a:t>Инвестиционные затраты на приобретение и внедрение новой роботизированной установки на основе робота Fanuc M-20iB/25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63910"/>
              </p:ext>
            </p:extLst>
          </p:nvPr>
        </p:nvGraphicFramePr>
        <p:xfrm>
          <a:off x="971599" y="1238904"/>
          <a:ext cx="7488833" cy="2133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45895"/>
                <a:gridCol w="4696288"/>
                <a:gridCol w="2246650"/>
              </a:tblGrid>
              <a:tr h="262255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844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400" b="1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РТК,</a:t>
                      </a:r>
                      <a:r>
                        <a:rPr lang="en-US" sz="1400" b="1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Демонтаж</a:t>
                      </a:r>
                      <a:r>
                        <a:rPr lang="ru-RU" sz="14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старого</a:t>
                      </a:r>
                      <a:r>
                        <a:rPr lang="ru-RU" sz="14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оборудования</a:t>
                      </a:r>
                      <a:r>
                        <a:rPr lang="ru-RU" sz="14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4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подготовка</a:t>
                      </a:r>
                    </a:p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площадки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19177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58 000,00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Комплекс РТК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1924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en-US" sz="14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636</a:t>
                      </a:r>
                      <a:r>
                        <a:rPr lang="en-US" sz="14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218,19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0810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Доставка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1924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13 500,00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Обучение</a:t>
                      </a:r>
                      <a:r>
                        <a:rPr lang="en-US" sz="140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персонала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1924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110 700,00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Монтаж</a:t>
                      </a:r>
                      <a:r>
                        <a:rPr lang="en-US" sz="14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РТК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1924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251 946,55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Пуско-наладка</a:t>
                      </a:r>
                      <a:r>
                        <a:rPr lang="en-US" sz="14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РТК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1924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194 000,00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1445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1924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US" sz="1400" b="1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264</a:t>
                      </a:r>
                      <a:r>
                        <a:rPr lang="en-US" sz="1400" b="1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364,74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4748" y="3356992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1600" b="1" dirty="0">
                <a:solidFill>
                  <a:srgbClr val="0070C0"/>
                </a:solidFill>
              </a:rPr>
              <a:t>Показатели эффективности проекта по внедрению новой роботизированной установки на основе робота Fanuc </a:t>
            </a:r>
            <a:r>
              <a:rPr lang="ru-RU" sz="1600" b="1" dirty="0" smtClean="0">
                <a:solidFill>
                  <a:srgbClr val="0070C0"/>
                </a:solidFill>
              </a:rPr>
              <a:t>M-20iB/25 </a:t>
            </a:r>
            <a:endParaRPr lang="ru-RU" sz="1600" b="1" dirty="0" smtClean="0">
              <a:solidFill>
                <a:srgbClr val="0070C0"/>
              </a:solidFill>
            </a:endParaRPr>
          </a:p>
          <a:p>
            <a:pPr algn="ctr" hangingPunct="0"/>
            <a:r>
              <a:rPr lang="ru-RU" sz="1600" b="1" dirty="0" smtClean="0">
                <a:solidFill>
                  <a:srgbClr val="0070C0"/>
                </a:solidFill>
              </a:rPr>
              <a:t>для </a:t>
            </a:r>
            <a:r>
              <a:rPr lang="ru-RU" sz="1600" b="1" dirty="0">
                <a:solidFill>
                  <a:srgbClr val="0070C0"/>
                </a:solidFill>
              </a:rPr>
              <a:t>ООО </a:t>
            </a:r>
            <a:r>
              <a:rPr lang="ru-RU" sz="1600" b="1" dirty="0" smtClean="0">
                <a:solidFill>
                  <a:srgbClr val="0070C0"/>
                </a:solidFill>
              </a:rPr>
              <a:t>«</a:t>
            </a:r>
            <a:r>
              <a:rPr lang="ru-RU" sz="1600" b="1" dirty="0" smtClean="0">
                <a:solidFill>
                  <a:srgbClr val="0070C0"/>
                </a:solidFill>
              </a:rPr>
              <a:t>Венде Групп</a:t>
            </a:r>
            <a:r>
              <a:rPr lang="ru-RU" sz="1600" b="1" dirty="0" smtClean="0">
                <a:solidFill>
                  <a:srgbClr val="0070C0"/>
                </a:solidFill>
              </a:rPr>
              <a:t>»</a:t>
            </a:r>
            <a:endParaRPr lang="ru-RU" sz="16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061982"/>
              </p:ext>
            </p:extLst>
          </p:nvPr>
        </p:nvGraphicFramePr>
        <p:xfrm>
          <a:off x="971600" y="4221088"/>
          <a:ext cx="7560840" cy="220901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0709"/>
                <a:gridCol w="4449851"/>
                <a:gridCol w="2520280"/>
              </a:tblGrid>
              <a:tr h="262255"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Значение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25527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</a:t>
                      </a:r>
                      <a:r>
                        <a:rPr lang="en-US" sz="1400" spc="-4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инвестиционного</a:t>
                      </a:r>
                      <a:r>
                        <a:rPr lang="en-US" sz="1400" spc="-3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проекта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234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14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лет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8445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Ставка</a:t>
                      </a:r>
                      <a:r>
                        <a:rPr lang="en-US" sz="14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дисконтирования,</a:t>
                      </a:r>
                      <a:r>
                        <a:rPr lang="en-US" sz="14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en-US" sz="1400" baseline="-25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222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Чистая</a:t>
                      </a:r>
                      <a:r>
                        <a:rPr lang="en-US" sz="1400" spc="-1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приведенная</a:t>
                      </a:r>
                      <a:r>
                        <a:rPr lang="en-US" sz="1400" spc="-1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стоимость,</a:t>
                      </a:r>
                      <a:r>
                        <a:rPr lang="en-US" sz="14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NPV</a:t>
                      </a:r>
                      <a:r>
                        <a:rPr lang="en-US" sz="14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1400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2476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6376261,32</a:t>
                      </a:r>
                      <a:r>
                        <a:rPr lang="en-US" sz="14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4635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Индекс</a:t>
                      </a:r>
                      <a:r>
                        <a:rPr lang="en-US" sz="14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доходности,</a:t>
                      </a:r>
                      <a:r>
                        <a:rPr lang="en-US" sz="14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PI</a:t>
                      </a:r>
                      <a:r>
                        <a:rPr lang="en-US" sz="1400" i="1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14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234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1,69</a:t>
                      </a:r>
                      <a:r>
                        <a:rPr lang="en-US" sz="14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руб./руб.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Внутренняя</a:t>
                      </a:r>
                      <a:r>
                        <a:rPr lang="ru-RU" sz="140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норма</a:t>
                      </a:r>
                      <a:r>
                        <a:rPr lang="ru-RU" sz="14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доходности,</a:t>
                      </a:r>
                      <a:r>
                        <a:rPr lang="ru-RU" sz="140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IRR</a:t>
                      </a:r>
                      <a:r>
                        <a:rPr lang="en-US" sz="1400" i="1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ru-RU" sz="14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i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222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41,38 %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0511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Статический</a:t>
                      </a:r>
                      <a:r>
                        <a:rPr lang="ru-RU" sz="1400" spc="-4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400" spc="-3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динамический</a:t>
                      </a:r>
                      <a:r>
                        <a:rPr lang="ru-RU" sz="1400" spc="-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</a:t>
                      </a:r>
                      <a:r>
                        <a:rPr lang="ru-RU" sz="1400" spc="-4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окупаемости</a:t>
                      </a:r>
                      <a:r>
                        <a:rPr lang="ru-RU" sz="1400" spc="-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(Т</a:t>
                      </a:r>
                      <a:r>
                        <a:rPr lang="ru-RU" sz="1400" spc="-20" baseline="-25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</a:t>
                      </a:r>
                      <a:r>
                        <a:rPr lang="ru-RU" sz="1400" spc="-2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/РР)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234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2,11</a:t>
                      </a:r>
                      <a:r>
                        <a:rPr lang="en-US" sz="1400" spc="-5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г./ 2,31</a:t>
                      </a:r>
                      <a:r>
                        <a:rPr lang="en-US" sz="1400" spc="-1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4795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Рентабельность</a:t>
                      </a:r>
                      <a:r>
                        <a:rPr lang="en-US" sz="140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инвестиций,</a:t>
                      </a:r>
                      <a:r>
                        <a:rPr lang="en-US" sz="140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ROI</a:t>
                      </a:r>
                      <a:r>
                        <a:rPr lang="en-US" sz="1400" i="1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1400" spc="-2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i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r>
                        <a:rPr lang="en-US" sz="1400" i="0" baseline="-25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акт.</a:t>
                      </a:r>
                      <a:endParaRPr lang="ru-RU" sz="1400" i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222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19,81 %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15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081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028" y="692696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1600" b="1" dirty="0">
                <a:solidFill>
                  <a:srgbClr val="0070C0"/>
                </a:solidFill>
              </a:rPr>
              <a:t>Затраты на внедрение в ООО </a:t>
            </a:r>
            <a:r>
              <a:rPr lang="ru-RU" sz="1600" b="1" dirty="0" smtClean="0">
                <a:solidFill>
                  <a:srgbClr val="0070C0"/>
                </a:solidFill>
              </a:rPr>
              <a:t>«</a:t>
            </a:r>
            <a:r>
              <a:rPr lang="ru-RU" sz="1600" b="1" dirty="0" smtClean="0">
                <a:solidFill>
                  <a:srgbClr val="0070C0"/>
                </a:solidFill>
              </a:rPr>
              <a:t>Венде Групп</a:t>
            </a:r>
            <a:r>
              <a:rPr lang="ru-RU" sz="1600" b="1" dirty="0" smtClean="0">
                <a:solidFill>
                  <a:srgbClr val="0070C0"/>
                </a:solidFill>
              </a:rPr>
              <a:t>» 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</a:rPr>
              <a:t>применения </a:t>
            </a:r>
            <a:r>
              <a:rPr lang="ru-RU" sz="1600" b="1" dirty="0">
                <a:solidFill>
                  <a:srgbClr val="0070C0"/>
                </a:solidFill>
              </a:rPr>
              <a:t>инструмента «бережливого производства» 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</a:rPr>
              <a:t>по </a:t>
            </a:r>
            <a:r>
              <a:rPr lang="ru-RU" sz="1600" b="1" dirty="0">
                <a:solidFill>
                  <a:srgbClr val="0070C0"/>
                </a:solidFill>
              </a:rPr>
              <a:t>принципу использования системы 5S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98248"/>
              </p:ext>
            </p:extLst>
          </p:nvPr>
        </p:nvGraphicFramePr>
        <p:xfrm>
          <a:off x="719572" y="1421487"/>
          <a:ext cx="7776864" cy="1832356"/>
        </p:xfrm>
        <a:graphic>
          <a:graphicData uri="http://schemas.openxmlformats.org/drawingml/2006/table">
            <a:tbl>
              <a:tblPr firstRow="1" firstCol="1" bandRow="1"/>
              <a:tblGrid>
                <a:gridCol w="5769210"/>
                <a:gridCol w="2007654"/>
              </a:tblGrid>
              <a:tr h="241935"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Статьи затрат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Сумма, тыс.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indent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Затраты на разработку базовых инструкция для первых этапов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1765">
                <a:tc>
                  <a:txBody>
                    <a:bodyPr/>
                    <a:lstStyle/>
                    <a:p>
                      <a:pPr indent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Затраты на обучение аудиторов и персонала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270,6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4635">
                <a:tc>
                  <a:txBody>
                    <a:bodyPr/>
                    <a:lstStyle/>
                    <a:p>
                      <a:pPr indent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Затраты на проведение аудитов на каждом этапе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indent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Затраты на подведение итогов на каждом этапе и на составление нового годового плана деятельности системы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indent="0" algn="l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007322"/>
              </p:ext>
            </p:extLst>
          </p:nvPr>
        </p:nvGraphicFramePr>
        <p:xfrm>
          <a:off x="1223628" y="3645024"/>
          <a:ext cx="676875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16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911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316416" y="0"/>
            <a:ext cx="646892" cy="4320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17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764704"/>
            <a:ext cx="8567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Показатели финансовых результатов в ООО «Венде Групп»  на 2024 год без учета предложенных мероприятий и с их учетом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541929"/>
              </p:ext>
            </p:extLst>
          </p:nvPr>
        </p:nvGraphicFramePr>
        <p:xfrm>
          <a:off x="395536" y="1484784"/>
          <a:ext cx="8244326" cy="24079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88432"/>
                <a:gridCol w="1509595"/>
                <a:gridCol w="1700748"/>
                <a:gridCol w="1145551"/>
              </a:tblGrid>
              <a:tr h="17462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2024 г. прогнозный год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Темп роста, %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Без предложенных мероприятий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(прогноз)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учетом предложенных мероприятий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(проект)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Выручка, тыс.  руб.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185356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191102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103,1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Расходы по обычной деятельности, тыс. руб.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168451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173360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102,9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переменная часть, тыс. руб.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134092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137681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102,7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постоянная часть, тыс. руб.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34359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35679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103,8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Прибыль от продаж, тыс. руб.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16905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17742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105,0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73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Рентабельность продаж, %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9,1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9,3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3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Рентабельность затрат, %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10,0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10,2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409258"/>
              </p:ext>
            </p:extLst>
          </p:nvPr>
        </p:nvGraphicFramePr>
        <p:xfrm>
          <a:off x="1645709" y="4005064"/>
          <a:ext cx="606742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4285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ages.ru.prom.st/814232055_w640_h640_karandash-dlya-gl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3733800"/>
            <a:ext cx="4789487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2405810"/>
            <a:ext cx="8185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СПАСИБО ЗА ВНИМАНИЕ!</a:t>
            </a: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588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921</TotalTime>
  <Words>1822</Words>
  <Application>Microsoft Office PowerPoint</Application>
  <PresentationFormat>Экран (4:3)</PresentationFormat>
  <Paragraphs>491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Городская</vt:lpstr>
      <vt:lpstr>ВЫПУСКНАЯ КВАЛИФИКАЦИОННАЯ (БАКАЛАВРСКАЯ) РАБОТА  На тему: «Проект совершенствования организации производственного процесса предприятия (на примере ООО «Венде Групп»)»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  На тему: «УВЕЛИЧЕНИЕ ПРИБЫЛИ И ПОВЫШЕНИЕ РЕНТАБЕЛЬНОСТИ ПРОИЗВОДСТВА ОРГАНИЗАЦИИ НА ПРИМЕРЕ ОБЩЕСТВА С ОГРАНИЧЕННОЙ ОТВЕТСТВЕННОСТЬЮ «РАТЕП-ИННОВАЦИЯ»</dc:title>
  <dc:creator>User</dc:creator>
  <cp:lastModifiedBy>User</cp:lastModifiedBy>
  <cp:revision>26</cp:revision>
  <dcterms:created xsi:type="dcterms:W3CDTF">2023-01-22T17:30:06Z</dcterms:created>
  <dcterms:modified xsi:type="dcterms:W3CDTF">2024-04-01T09:20:17Z</dcterms:modified>
</cp:coreProperties>
</file>