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2" r:id="rId1"/>
  </p:sldMasterIdLst>
  <p:notesMasterIdLst>
    <p:notesMasterId r:id="rId43"/>
  </p:notesMasterIdLst>
  <p:handoutMasterIdLst>
    <p:handoutMasterId r:id="rId44"/>
  </p:handoutMasterIdLst>
  <p:sldIdLst>
    <p:sldId id="405" r:id="rId2"/>
    <p:sldId id="648" r:id="rId3"/>
    <p:sldId id="771" r:id="rId4"/>
    <p:sldId id="649" r:id="rId5"/>
    <p:sldId id="713" r:id="rId6"/>
    <p:sldId id="650" r:id="rId7"/>
    <p:sldId id="680" r:id="rId8"/>
    <p:sldId id="695" r:id="rId9"/>
    <p:sldId id="714" r:id="rId10"/>
    <p:sldId id="721" r:id="rId11"/>
    <p:sldId id="696" r:id="rId12"/>
    <p:sldId id="729" r:id="rId13"/>
    <p:sldId id="716" r:id="rId14"/>
    <p:sldId id="724" r:id="rId15"/>
    <p:sldId id="726" r:id="rId16"/>
    <p:sldId id="722" r:id="rId17"/>
    <p:sldId id="742" r:id="rId18"/>
    <p:sldId id="730" r:id="rId19"/>
    <p:sldId id="735" r:id="rId20"/>
    <p:sldId id="770" r:id="rId21"/>
    <p:sldId id="731" r:id="rId22"/>
    <p:sldId id="737" r:id="rId23"/>
    <p:sldId id="746" r:id="rId24"/>
    <p:sldId id="738" r:id="rId25"/>
    <p:sldId id="768" r:id="rId26"/>
    <p:sldId id="740" r:id="rId27"/>
    <p:sldId id="739" r:id="rId28"/>
    <p:sldId id="755" r:id="rId29"/>
    <p:sldId id="743" r:id="rId30"/>
    <p:sldId id="750" r:id="rId31"/>
    <p:sldId id="766" r:id="rId32"/>
    <p:sldId id="754" r:id="rId33"/>
    <p:sldId id="756" r:id="rId34"/>
    <p:sldId id="757" r:id="rId35"/>
    <p:sldId id="759" r:id="rId36"/>
    <p:sldId id="764" r:id="rId37"/>
    <p:sldId id="760" r:id="rId38"/>
    <p:sldId id="762" r:id="rId39"/>
    <p:sldId id="687" r:id="rId40"/>
    <p:sldId id="691" r:id="rId41"/>
    <p:sldId id="772" r:id="rId42"/>
  </p:sldIdLst>
  <p:sldSz cx="10693400" cy="7561263"/>
  <p:notesSz cx="6797675" cy="9925050"/>
  <p:defaultTextStyle>
    <a:defPPr>
      <a:defRPr lang="ru-RU"/>
    </a:defPPr>
    <a:lvl1pPr marL="0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96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3" orient="horz" pos="2531">
          <p15:clr>
            <a:srgbClr val="A4A3A4"/>
          </p15:clr>
        </p15:guide>
        <p15:guide id="4" pos="336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Катя" initials="К" lastIdx="1" clrIdx="0">
    <p:extLst>
      <p:ext uri="{19B8F6BF-5375-455C-9EA6-DF929625EA0E}">
        <p15:presenceInfo xmlns:p15="http://schemas.microsoft.com/office/powerpoint/2012/main" userId="Катя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0000"/>
    <a:srgbClr val="E60000"/>
    <a:srgbClr val="EB1E00"/>
    <a:srgbClr val="E51F26"/>
    <a:srgbClr val="EB1E28"/>
    <a:srgbClr val="C81F36"/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6408" autoAdjust="0"/>
  </p:normalViewPr>
  <p:slideViewPr>
    <p:cSldViewPr showGuides="1">
      <p:cViewPr varScale="1">
        <p:scale>
          <a:sx n="101" d="100"/>
          <a:sy n="101" d="100"/>
        </p:scale>
        <p:origin x="1464" y="114"/>
      </p:cViewPr>
      <p:guideLst>
        <p:guide orient="horz" pos="2296"/>
        <p:guide pos="2880"/>
        <p:guide orient="horz" pos="2531"/>
        <p:guide pos="336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45" d="100"/>
          <a:sy n="45" d="100"/>
        </p:scale>
        <p:origin x="2784" y="48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notesMaster" Target="notesMasters/notesMaster1.xml"/><Relationship Id="rId44" Type="http://schemas.openxmlformats.org/officeDocument/2006/relationships/handoutMaster" Target="handoutMasters/handoutMaster1.xml"/><Relationship Id="rId45" Type="http://schemas.openxmlformats.org/officeDocument/2006/relationships/commentAuthors" Target="commentAuthors.xml"/><Relationship Id="rId46" Type="http://schemas.openxmlformats.org/officeDocument/2006/relationships/presProps" Target="presProps.xml"/><Relationship Id="rId47" Type="http://schemas.openxmlformats.org/officeDocument/2006/relationships/viewProps" Target="viewProps.xml"/><Relationship Id="rId48" Type="http://schemas.openxmlformats.org/officeDocument/2006/relationships/theme" Target="theme/theme1.xml"/><Relationship Id="rId49" Type="http://schemas.openxmlformats.org/officeDocument/2006/relationships/tableStyles" Target="tableStyles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_____Microsoft_Excel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92D050"/>
            </a:solidFill>
            <a:ln w="25400" cap="flat" cmpd="sng" algn="ctr">
              <a:solidFill>
                <a:schemeClr val="dk1"/>
              </a:solidFill>
              <a:prstDash val="solid"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>
                  <a:lumMod val="75000"/>
                </a:schemeClr>
              </a:solidFill>
              <a:ln w="25400" cap="flat" cmpd="sng" algn="ctr">
                <a:solidFill>
                  <a:schemeClr val="dk1"/>
                </a:solidFill>
                <a:prstDash val="solid"/>
              </a:ln>
              <a:effectLst/>
            </c:spPr>
            <c:extLst>
              <c:ext xmlns:c16="http://schemas.microsoft.com/office/drawing/2014/chart" uri="{C3380CC4-5D6E-409C-BE32-E72D297353CC}">
                <c16:uniqueId val="{00000001-A412-47D7-B428-BAA534D05E11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  <a:ln w="25400" cap="flat" cmpd="sng" algn="ctr">
                <a:solidFill>
                  <a:schemeClr val="dk1"/>
                </a:solidFill>
                <a:prstDash val="solid"/>
              </a:ln>
              <a:effectLst/>
            </c:spPr>
            <c:extLst>
              <c:ext xmlns:c16="http://schemas.microsoft.com/office/drawing/2014/chart" uri="{C3380CC4-5D6E-409C-BE32-E72D297353CC}">
                <c16:uniqueId val="{00000003-A412-47D7-B428-BAA534D05E11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6">
                  <a:lumMod val="50000"/>
                </a:schemeClr>
              </a:solidFill>
              <a:ln w="25400" cap="flat" cmpd="sng" algn="ctr">
                <a:solidFill>
                  <a:schemeClr val="dk1"/>
                </a:solidFill>
                <a:prstDash val="solid"/>
              </a:ln>
              <a:effectLst/>
            </c:spPr>
            <c:extLst>
              <c:ext xmlns:c16="http://schemas.microsoft.com/office/drawing/2014/chart" uri="{C3380CC4-5D6E-409C-BE32-E72D297353CC}">
                <c16:uniqueId val="{00000005-A412-47D7-B428-BAA534D05E11}"/>
              </c:ext>
            </c:extLst>
          </c:dPt>
          <c:dPt>
            <c:idx val="4"/>
            <c:invertIfNegative val="0"/>
            <c:bubble3D val="0"/>
            <c:spPr>
              <a:solidFill>
                <a:srgbClr val="7030A0"/>
              </a:solidFill>
              <a:ln w="25400" cap="flat" cmpd="sng" algn="ctr">
                <a:solidFill>
                  <a:schemeClr val="dk1"/>
                </a:solidFill>
                <a:prstDash val="solid"/>
              </a:ln>
              <a:effectLst/>
            </c:spPr>
            <c:extLst>
              <c:ext xmlns:c16="http://schemas.microsoft.com/office/drawing/2014/chart" uri="{C3380CC4-5D6E-409C-BE32-E72D297353CC}">
                <c16:uniqueId val="{00000007-A412-47D7-B428-BAA534D05E11}"/>
              </c:ext>
            </c:extLst>
          </c:dPt>
          <c:cat>
            <c:strRef>
              <c:f>Лист1!$A$2:$A$6</c:f>
              <c:strCache>
                <c:ptCount val="5"/>
                <c:pt idx="0">
                  <c:v>до 10 тыс руб.</c:v>
                </c:pt>
                <c:pt idx="1">
                  <c:v>11-20 тыс. руб.</c:v>
                </c:pt>
                <c:pt idx="2">
                  <c:v>21-30 тыс. руб.</c:v>
                </c:pt>
                <c:pt idx="3">
                  <c:v>31-40 тыс. руб.</c:v>
                </c:pt>
                <c:pt idx="4">
                  <c:v>свыше 40 тыс. руб.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6</c:v>
                </c:pt>
                <c:pt idx="1">
                  <c:v>22</c:v>
                </c:pt>
                <c:pt idx="2">
                  <c:v>18</c:v>
                </c:pt>
                <c:pt idx="3">
                  <c:v>35</c:v>
                </c:pt>
                <c:pt idx="4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A412-47D7-B428-BAA534D05E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15573200"/>
        <c:axId val="115574320"/>
        <c:axId val="0"/>
      </c:bar3DChart>
      <c:catAx>
        <c:axId val="11557320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15574320"/>
        <c:crosses val="autoZero"/>
        <c:auto val="1"/>
        <c:lblAlgn val="ctr"/>
        <c:lblOffset val="100"/>
        <c:noMultiLvlLbl val="0"/>
      </c:catAx>
      <c:valAx>
        <c:axId val="11557432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15573200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671583C3-CA27-4496-BECA-C771D03A36A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958" cy="498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7987283-449F-49A3-9FA6-20B92A61CE8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1098" y="0"/>
            <a:ext cx="2944958" cy="498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B3481F-6E72-4171-A9C8-98D56C39F96E}" type="datetimeFigureOut">
              <a:rPr lang="ru-RU" smtClean="0"/>
              <a:t>27.03.2025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EB2E802-5847-4DA6-BAD8-A92EA4C57E2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6735"/>
            <a:ext cx="2944958" cy="498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7830C92-6658-426B-8F97-72EB78E0A89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1098" y="9426735"/>
            <a:ext cx="2944958" cy="498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1C4CA1-B95C-48CD-AB14-2CAA4305D9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63388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797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797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4E9510-8D81-4F7D-A3DD-ECD88FF9FF52}" type="datetimeFigureOut">
              <a:rPr lang="ru-RU" smtClean="0"/>
              <a:pPr/>
              <a:t>27.03.2025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031875" y="1241425"/>
            <a:ext cx="4733925" cy="3348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6430"/>
            <a:ext cx="5438140" cy="390798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7075"/>
            <a:ext cx="2945659" cy="4979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7075"/>
            <a:ext cx="2945659" cy="4979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CA9037-5C04-413C-AFF2-1B3777C3E58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52904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emf"/><Relationship Id="rId3" Type="http://schemas.openxmlformats.org/officeDocument/2006/relationships/image" Target="../media/image2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4.emf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emf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E52F706F-AFAA-4FA6-90FD-A6042EEAC4E3}"/>
              </a:ext>
            </a:extLst>
          </p:cNvPr>
          <p:cNvSpPr/>
          <p:nvPr userDrawn="1"/>
        </p:nvSpPr>
        <p:spPr>
          <a:xfrm>
            <a:off x="0" y="1954612"/>
            <a:ext cx="10693400" cy="4058267"/>
          </a:xfrm>
          <a:prstGeom prst="rect">
            <a:avLst/>
          </a:prstGeom>
          <a:solidFill>
            <a:srgbClr val="2B314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C358D1E9-CE0B-40E2-B7B4-0FA4354CB526}"/>
              </a:ext>
            </a:extLst>
          </p:cNvPr>
          <p:cNvSpPr/>
          <p:nvPr userDrawn="1"/>
        </p:nvSpPr>
        <p:spPr>
          <a:xfrm>
            <a:off x="0" y="3755251"/>
            <a:ext cx="151490" cy="133288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endParaRPr lang="ru-RU"/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349F62CD-3B5C-4018-AC46-2285EBFB89E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767" y="679218"/>
            <a:ext cx="3127375" cy="573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3D512A90-7C52-4CB6-A385-FCF56ED6BFC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064950" y="6588943"/>
            <a:ext cx="1628450" cy="900750"/>
          </a:xfrm>
          <a:prstGeom prst="rect">
            <a:avLst/>
          </a:prstGeom>
        </p:spPr>
      </p:pic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811B1396-9D3B-4AEC-A3F5-32D25265EAE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91784" y="3348583"/>
            <a:ext cx="9679452" cy="1915285"/>
          </a:xfrm>
        </p:spPr>
        <p:txBody>
          <a:bodyPr anchor="b">
            <a:normAutofit/>
          </a:bodyPr>
          <a:lstStyle>
            <a:lvl1pPr algn="ctr">
              <a:defRPr lang="ru-RU" sz="5500" b="1" kern="1200" dirty="0">
                <a:solidFill>
                  <a:schemeClr val="bg1"/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</a:lstStyle>
          <a:p>
            <a:pPr marL="0" lvl="0" algn="l" defTabSz="1043056" rtl="0" eaLnBrk="1" latinLnBrk="0" hangingPunct="1">
              <a:defRPr/>
            </a:pPr>
            <a:r>
              <a:rPr lang="ru-RU" dirty="0"/>
              <a:t>ОБРАЗЕЦ ЗАГОЛОВКА</a:t>
            </a:r>
          </a:p>
        </p:txBody>
      </p:sp>
      <p:sp>
        <p:nvSpPr>
          <p:cNvPr id="17" name="Текст 2">
            <a:extLst>
              <a:ext uri="{FF2B5EF4-FFF2-40B4-BE49-F238E27FC236}">
                <a16:creationId xmlns:a16="http://schemas.microsoft.com/office/drawing/2014/main" id="{EEDFA97E-57D3-4908-B503-1A4CD5FEDBA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474666" y="5386216"/>
            <a:ext cx="9768578" cy="453716"/>
          </a:xfrm>
        </p:spPr>
        <p:txBody>
          <a:bodyPr anchor="b">
            <a:normAutofit/>
          </a:bodyPr>
          <a:lstStyle>
            <a:lvl1pPr marL="87313" indent="0">
              <a:buNone/>
              <a:defRPr sz="23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91146" indent="0">
              <a:buNone/>
              <a:defRPr sz="1700" b="1"/>
            </a:lvl2pPr>
            <a:lvl3pPr marL="782292" indent="0">
              <a:buNone/>
              <a:defRPr sz="1500" b="1"/>
            </a:lvl3pPr>
            <a:lvl4pPr marL="1173438" indent="0">
              <a:buNone/>
              <a:defRPr sz="1400" b="1"/>
            </a:lvl4pPr>
            <a:lvl5pPr marL="1564584" indent="0">
              <a:buNone/>
              <a:defRPr sz="1400" b="1"/>
            </a:lvl5pPr>
            <a:lvl6pPr marL="1955730" indent="0">
              <a:buNone/>
              <a:defRPr sz="1400" b="1"/>
            </a:lvl6pPr>
            <a:lvl7pPr marL="2346876" indent="0">
              <a:buNone/>
              <a:defRPr sz="1400" b="1"/>
            </a:lvl7pPr>
            <a:lvl8pPr marL="2738022" indent="0">
              <a:buNone/>
              <a:defRPr sz="1400" b="1"/>
            </a:lvl8pPr>
            <a:lvl9pPr marL="3129168" indent="0">
              <a:buNone/>
              <a:defRPr sz="14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6005216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D:\_DEN\_ПРОЕКТЫ\_МФПА\Университет СИНЕРГИЯ\презентации\Рисунок1.jpg">
            <a:extLst>
              <a:ext uri="{FF2B5EF4-FFF2-40B4-BE49-F238E27FC236}">
                <a16:creationId xmlns:a16="http://schemas.microsoft.com/office/drawing/2014/main" id="{04EA8244-8613-47EF-ADFF-CECBFAAFD32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725898" cy="7563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>
            <a:extLst>
              <a:ext uri="{FF2B5EF4-FFF2-40B4-BE49-F238E27FC236}">
                <a16:creationId xmlns:a16="http://schemas.microsoft.com/office/drawing/2014/main" id="{2D85A3D9-8E6C-42BC-A646-80F2D6AECCC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977" y="1001906"/>
            <a:ext cx="2610490" cy="4616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92507453-DF3E-4843-9C37-520D26E5A13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46766" y="2196455"/>
            <a:ext cx="9599868" cy="3807156"/>
          </a:xfrm>
        </p:spPr>
        <p:txBody>
          <a:bodyPr anchor="ctr">
            <a:normAutofit/>
          </a:bodyPr>
          <a:lstStyle>
            <a:lvl1pPr marL="0" algn="l" defTabSz="104305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5000" b="1" kern="1200" dirty="0">
                <a:solidFill>
                  <a:schemeClr val="bg1"/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0418024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A3C1DD5A-7DBA-4220-B8D8-20048D0ABCE3}"/>
              </a:ext>
            </a:extLst>
          </p:cNvPr>
          <p:cNvSpPr/>
          <p:nvPr userDrawn="1"/>
        </p:nvSpPr>
        <p:spPr>
          <a:xfrm>
            <a:off x="0" y="1795828"/>
            <a:ext cx="10693400" cy="479311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endParaRPr lang="ru-RU"/>
          </a:p>
        </p:txBody>
      </p:sp>
      <p:sp>
        <p:nvSpPr>
          <p:cNvPr id="6" name="Номер слайда 3">
            <a:extLst>
              <a:ext uri="{FF2B5EF4-FFF2-40B4-BE49-F238E27FC236}">
                <a16:creationId xmlns:a16="http://schemas.microsoft.com/office/drawing/2014/main" id="{0A0A2E56-80E9-457C-85A2-379B7F01E3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95286" y="6950712"/>
            <a:ext cx="1935669" cy="402567"/>
          </a:xfrm>
          <a:prstGeom prst="rect">
            <a:avLst/>
          </a:prstGeom>
        </p:spPr>
        <p:txBody>
          <a:bodyPr/>
          <a:lstStyle/>
          <a:p>
            <a:pPr algn="l"/>
            <a:fld id="{725C68B6-61C2-468F-89AB-4B9F7531AA68}" type="slidenum">
              <a:rPr lang="ru-RU" smtClean="0"/>
              <a:pPr algn="l"/>
              <a:t>‹#›</a:t>
            </a:fld>
            <a:endParaRPr lang="ru-RU" dirty="0"/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15130363-D71A-4697-B9E0-FBA487FC8CD2}"/>
              </a:ext>
            </a:extLst>
          </p:cNvPr>
          <p:cNvSpPr/>
          <p:nvPr userDrawn="1"/>
        </p:nvSpPr>
        <p:spPr>
          <a:xfrm>
            <a:off x="0" y="218297"/>
            <a:ext cx="125720" cy="1255702"/>
          </a:xfrm>
          <a:custGeom>
            <a:avLst/>
            <a:gdLst/>
            <a:ahLst/>
            <a:cxnLst/>
            <a:rect l="l" t="t" r="r" b="b"/>
            <a:pathLst>
              <a:path w="81280" h="1144905">
                <a:moveTo>
                  <a:pt x="0" y="1144803"/>
                </a:moveTo>
                <a:lnTo>
                  <a:pt x="81000" y="1144803"/>
                </a:lnTo>
                <a:lnTo>
                  <a:pt x="81000" y="0"/>
                </a:lnTo>
                <a:lnTo>
                  <a:pt x="0" y="0"/>
                </a:lnTo>
                <a:lnTo>
                  <a:pt x="0" y="1144803"/>
                </a:lnTo>
                <a:close/>
              </a:path>
            </a:pathLst>
          </a:custGeom>
          <a:solidFill>
            <a:srgbClr val="EE312C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C2420F8-15A4-4618-82BB-55758199BB5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064950" y="6588943"/>
            <a:ext cx="1628450" cy="900750"/>
          </a:xfrm>
          <a:prstGeom prst="rect">
            <a:avLst/>
          </a:prstGeom>
        </p:spPr>
      </p:pic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FCBA8602-5369-476D-B67C-4D459E2AD0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2673" y="561291"/>
            <a:ext cx="9687193" cy="567848"/>
          </a:xfrm>
        </p:spPr>
        <p:txBody>
          <a:bodyPr vert="horz" wrap="square" lIns="0" tIns="0" rIns="0" bIns="0" rtlCol="0">
            <a:spAutoFit/>
          </a:bodyPr>
          <a:lstStyle>
            <a:lvl1pPr>
              <a:defRPr lang="ru-RU" sz="4100" b="1">
                <a:solidFill>
                  <a:srgbClr val="E60000"/>
                </a:solidFill>
                <a:latin typeface="Arial Black" panose="020B0A04020102020204" pitchFamily="34" charset="0"/>
              </a:defRPr>
            </a:lvl1pPr>
          </a:lstStyle>
          <a:p>
            <a:pPr marL="0" lvl="0" defTabSz="914400"/>
            <a:r>
              <a:rPr lang="ru-RU" dirty="0"/>
              <a:t>ОБРАЗЕЦ ЗАГОЛОВКА</a:t>
            </a:r>
          </a:p>
        </p:txBody>
      </p:sp>
      <p:sp>
        <p:nvSpPr>
          <p:cNvPr id="15" name="Объект 2">
            <a:extLst>
              <a:ext uri="{FF2B5EF4-FFF2-40B4-BE49-F238E27FC236}">
                <a16:creationId xmlns:a16="http://schemas.microsoft.com/office/drawing/2014/main" id="{73CB2135-A489-4E6B-8FED-92D74838E2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4963" y="2919243"/>
            <a:ext cx="9824904" cy="3488816"/>
          </a:xfrm>
        </p:spPr>
        <p:txBody>
          <a:bodyPr/>
          <a:lstStyle>
            <a:lvl1pPr marL="271463" indent="-271463">
              <a:defRPr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7" name="Текст 2">
            <a:extLst>
              <a:ext uri="{FF2B5EF4-FFF2-40B4-BE49-F238E27FC236}">
                <a16:creationId xmlns:a16="http://schemas.microsoft.com/office/drawing/2014/main" id="{EA6920BC-95BA-4EE0-B6B9-ABDFC2E139F7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94963" y="2124447"/>
            <a:ext cx="9824904" cy="421490"/>
          </a:xfrm>
        </p:spPr>
        <p:txBody>
          <a:bodyPr anchor="b">
            <a:normAutofit/>
          </a:bodyPr>
          <a:lstStyle>
            <a:lvl1pPr marL="87313" indent="0">
              <a:buNone/>
              <a:defRPr sz="18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91146" indent="0">
              <a:buNone/>
              <a:defRPr sz="1700" b="1"/>
            </a:lvl2pPr>
            <a:lvl3pPr marL="782292" indent="0">
              <a:buNone/>
              <a:defRPr sz="1500" b="1"/>
            </a:lvl3pPr>
            <a:lvl4pPr marL="1173438" indent="0">
              <a:buNone/>
              <a:defRPr sz="1400" b="1"/>
            </a:lvl4pPr>
            <a:lvl5pPr marL="1564584" indent="0">
              <a:buNone/>
              <a:defRPr sz="1400" b="1"/>
            </a:lvl5pPr>
            <a:lvl6pPr marL="1955730" indent="0">
              <a:buNone/>
              <a:defRPr sz="1400" b="1"/>
            </a:lvl6pPr>
            <a:lvl7pPr marL="2346876" indent="0">
              <a:buNone/>
              <a:defRPr sz="1400" b="1"/>
            </a:lvl7pPr>
            <a:lvl8pPr marL="2738022" indent="0">
              <a:buNone/>
              <a:defRPr sz="1400" b="1"/>
            </a:lvl8pPr>
            <a:lvl9pPr marL="3129168" indent="0">
              <a:buNone/>
              <a:defRPr sz="14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4363236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3">
            <a:extLst>
              <a:ext uri="{FF2B5EF4-FFF2-40B4-BE49-F238E27FC236}">
                <a16:creationId xmlns:a16="http://schemas.microsoft.com/office/drawing/2014/main" id="{0A0A2E56-80E9-457C-85A2-379B7F01E3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95286" y="6950712"/>
            <a:ext cx="1935669" cy="402567"/>
          </a:xfrm>
          <a:prstGeom prst="rect">
            <a:avLst/>
          </a:prstGeom>
        </p:spPr>
        <p:txBody>
          <a:bodyPr/>
          <a:lstStyle/>
          <a:p>
            <a:pPr algn="l"/>
            <a:fld id="{725C68B6-61C2-468F-89AB-4B9F7531AA68}" type="slidenum">
              <a:rPr lang="ru-RU" smtClean="0"/>
              <a:pPr algn="l"/>
              <a:t>‹#›</a:t>
            </a:fld>
            <a:endParaRPr lang="ru-RU" dirty="0"/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15130363-D71A-4697-B9E0-FBA487FC8CD2}"/>
              </a:ext>
            </a:extLst>
          </p:cNvPr>
          <p:cNvSpPr/>
          <p:nvPr userDrawn="1"/>
        </p:nvSpPr>
        <p:spPr>
          <a:xfrm>
            <a:off x="0" y="218297"/>
            <a:ext cx="125720" cy="1255702"/>
          </a:xfrm>
          <a:custGeom>
            <a:avLst/>
            <a:gdLst/>
            <a:ahLst/>
            <a:cxnLst/>
            <a:rect l="l" t="t" r="r" b="b"/>
            <a:pathLst>
              <a:path w="81280" h="1144905">
                <a:moveTo>
                  <a:pt x="0" y="1144803"/>
                </a:moveTo>
                <a:lnTo>
                  <a:pt x="81000" y="1144803"/>
                </a:lnTo>
                <a:lnTo>
                  <a:pt x="81000" y="0"/>
                </a:lnTo>
                <a:lnTo>
                  <a:pt x="0" y="0"/>
                </a:lnTo>
                <a:lnTo>
                  <a:pt x="0" y="1144803"/>
                </a:lnTo>
                <a:close/>
              </a:path>
            </a:pathLst>
          </a:custGeom>
          <a:solidFill>
            <a:srgbClr val="EE312C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C2420F8-15A4-4618-82BB-55758199BB5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064950" y="6588943"/>
            <a:ext cx="1628450" cy="900750"/>
          </a:xfrm>
          <a:prstGeom prst="rect">
            <a:avLst/>
          </a:prstGeom>
        </p:spPr>
      </p:pic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FCBA8602-5369-476D-B67C-4D459E2AD0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2673" y="561291"/>
            <a:ext cx="9687193" cy="567848"/>
          </a:xfrm>
        </p:spPr>
        <p:txBody>
          <a:bodyPr vert="horz" wrap="square" lIns="0" tIns="0" rIns="0" bIns="0" rtlCol="0">
            <a:spAutoFit/>
          </a:bodyPr>
          <a:lstStyle>
            <a:lvl1pPr>
              <a:defRPr lang="ru-RU" sz="4100" b="1">
                <a:solidFill>
                  <a:srgbClr val="E60000"/>
                </a:solidFill>
                <a:latin typeface="Arial Black" panose="020B0A04020102020204" pitchFamily="34" charset="0"/>
              </a:defRPr>
            </a:lvl1pPr>
          </a:lstStyle>
          <a:p>
            <a:pPr marL="0" lvl="0" defTabSz="914400"/>
            <a:r>
              <a:rPr lang="ru-RU" dirty="0"/>
              <a:t>ОБРАЗЕЦ ЗАГОЛОВКА</a:t>
            </a:r>
          </a:p>
        </p:txBody>
      </p:sp>
      <p:sp>
        <p:nvSpPr>
          <p:cNvPr id="15" name="Объект 2">
            <a:extLst>
              <a:ext uri="{FF2B5EF4-FFF2-40B4-BE49-F238E27FC236}">
                <a16:creationId xmlns:a16="http://schemas.microsoft.com/office/drawing/2014/main" id="{73CB2135-A489-4E6B-8FED-92D74838E2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4963" y="2700511"/>
            <a:ext cx="9824904" cy="3707548"/>
          </a:xfrm>
        </p:spPr>
        <p:txBody>
          <a:bodyPr/>
          <a:lstStyle>
            <a:lvl1pPr marL="271463" indent="-271463">
              <a:defRPr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7" name="Текст 2">
            <a:extLst>
              <a:ext uri="{FF2B5EF4-FFF2-40B4-BE49-F238E27FC236}">
                <a16:creationId xmlns:a16="http://schemas.microsoft.com/office/drawing/2014/main" id="{EA6920BC-95BA-4EE0-B6B9-ABDFC2E139F7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94963" y="2124447"/>
            <a:ext cx="9824904" cy="421490"/>
          </a:xfrm>
        </p:spPr>
        <p:txBody>
          <a:bodyPr anchor="b">
            <a:normAutofit/>
          </a:bodyPr>
          <a:lstStyle>
            <a:lvl1pPr marL="87313" indent="0">
              <a:buNone/>
              <a:defRPr sz="18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91146" indent="0">
              <a:buNone/>
              <a:defRPr sz="1700" b="1"/>
            </a:lvl2pPr>
            <a:lvl3pPr marL="782292" indent="0">
              <a:buNone/>
              <a:defRPr sz="1500" b="1"/>
            </a:lvl3pPr>
            <a:lvl4pPr marL="1173438" indent="0">
              <a:buNone/>
              <a:defRPr sz="1400" b="1"/>
            </a:lvl4pPr>
            <a:lvl5pPr marL="1564584" indent="0">
              <a:buNone/>
              <a:defRPr sz="1400" b="1"/>
            </a:lvl5pPr>
            <a:lvl6pPr marL="1955730" indent="0">
              <a:buNone/>
              <a:defRPr sz="1400" b="1"/>
            </a:lvl6pPr>
            <a:lvl7pPr marL="2346876" indent="0">
              <a:buNone/>
              <a:defRPr sz="1400" b="1"/>
            </a:lvl7pPr>
            <a:lvl8pPr marL="2738022" indent="0">
              <a:buNone/>
              <a:defRPr sz="1400" b="1"/>
            </a:lvl8pPr>
            <a:lvl9pPr marL="3129168" indent="0">
              <a:buNone/>
              <a:defRPr sz="14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7011160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3">
            <a:extLst>
              <a:ext uri="{FF2B5EF4-FFF2-40B4-BE49-F238E27FC236}">
                <a16:creationId xmlns:a16="http://schemas.microsoft.com/office/drawing/2014/main" id="{0A0A2E56-80E9-457C-85A2-379B7F01E3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95286" y="6950712"/>
            <a:ext cx="1935669" cy="402567"/>
          </a:xfrm>
          <a:prstGeom prst="rect">
            <a:avLst/>
          </a:prstGeom>
        </p:spPr>
        <p:txBody>
          <a:bodyPr/>
          <a:lstStyle/>
          <a:p>
            <a:pPr algn="l"/>
            <a:fld id="{725C68B6-61C2-468F-89AB-4B9F7531AA68}" type="slidenum">
              <a:rPr lang="ru-RU" smtClean="0"/>
              <a:pPr algn="l"/>
              <a:t>‹#›</a:t>
            </a:fld>
            <a:endParaRPr lang="ru-RU" dirty="0"/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15130363-D71A-4697-B9E0-FBA487FC8CD2}"/>
              </a:ext>
            </a:extLst>
          </p:cNvPr>
          <p:cNvSpPr/>
          <p:nvPr userDrawn="1"/>
        </p:nvSpPr>
        <p:spPr>
          <a:xfrm>
            <a:off x="0" y="218297"/>
            <a:ext cx="125720" cy="1255702"/>
          </a:xfrm>
          <a:custGeom>
            <a:avLst/>
            <a:gdLst/>
            <a:ahLst/>
            <a:cxnLst/>
            <a:rect l="l" t="t" r="r" b="b"/>
            <a:pathLst>
              <a:path w="81280" h="1144905">
                <a:moveTo>
                  <a:pt x="0" y="1144803"/>
                </a:moveTo>
                <a:lnTo>
                  <a:pt x="81000" y="1144803"/>
                </a:lnTo>
                <a:lnTo>
                  <a:pt x="81000" y="0"/>
                </a:lnTo>
                <a:lnTo>
                  <a:pt x="0" y="0"/>
                </a:lnTo>
                <a:lnTo>
                  <a:pt x="0" y="1144803"/>
                </a:lnTo>
                <a:close/>
              </a:path>
            </a:pathLst>
          </a:custGeom>
          <a:solidFill>
            <a:srgbClr val="EE312C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C2420F8-15A4-4618-82BB-55758199BB5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064950" y="6588943"/>
            <a:ext cx="1628450" cy="900750"/>
          </a:xfrm>
          <a:prstGeom prst="rect">
            <a:avLst/>
          </a:prstGeom>
        </p:spPr>
      </p:pic>
      <p:sp>
        <p:nvSpPr>
          <p:cNvPr id="38" name="Заголовок 1">
            <a:extLst>
              <a:ext uri="{FF2B5EF4-FFF2-40B4-BE49-F238E27FC236}">
                <a16:creationId xmlns:a16="http://schemas.microsoft.com/office/drawing/2014/main" id="{92BB8558-F0D2-4EE4-AD81-BEA8F86281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2673" y="561291"/>
            <a:ext cx="9687193" cy="567848"/>
          </a:xfrm>
        </p:spPr>
        <p:txBody>
          <a:bodyPr vert="horz" wrap="square" lIns="0" tIns="0" rIns="0" bIns="0" rtlCol="0">
            <a:spAutoFit/>
          </a:bodyPr>
          <a:lstStyle>
            <a:lvl1pPr>
              <a:defRPr lang="ru-RU" sz="4100" b="1">
                <a:solidFill>
                  <a:srgbClr val="E60000"/>
                </a:solidFill>
                <a:latin typeface="Arial Black" panose="020B0A04020102020204" pitchFamily="34" charset="0"/>
              </a:defRPr>
            </a:lvl1pPr>
          </a:lstStyle>
          <a:p>
            <a:pPr marL="0" lvl="0" defTabSz="914400"/>
            <a:r>
              <a:rPr lang="ru-RU" dirty="0"/>
              <a:t>ОБРАЗЕЦ ЗАГОЛОВКА</a:t>
            </a:r>
          </a:p>
        </p:txBody>
      </p:sp>
      <p:sp>
        <p:nvSpPr>
          <p:cNvPr id="12" name="Объект 2">
            <a:extLst>
              <a:ext uri="{FF2B5EF4-FFF2-40B4-BE49-F238E27FC236}">
                <a16:creationId xmlns:a16="http://schemas.microsoft.com/office/drawing/2014/main" id="{5C6B6E1A-7427-4160-A1D6-036AF3FE48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4962" y="2141571"/>
            <a:ext cx="9824905" cy="4424697"/>
          </a:xfrm>
        </p:spPr>
        <p:txBody>
          <a:bodyPr/>
          <a:lstStyle>
            <a:lvl1pPr marL="271463" indent="-271463">
              <a:defRPr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5283520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3">
            <a:extLst>
              <a:ext uri="{FF2B5EF4-FFF2-40B4-BE49-F238E27FC236}">
                <a16:creationId xmlns:a16="http://schemas.microsoft.com/office/drawing/2014/main" id="{0A0A2E56-80E9-457C-85A2-379B7F01E3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95286" y="6950712"/>
            <a:ext cx="1935669" cy="402567"/>
          </a:xfrm>
          <a:prstGeom prst="rect">
            <a:avLst/>
          </a:prstGeom>
        </p:spPr>
        <p:txBody>
          <a:bodyPr/>
          <a:lstStyle/>
          <a:p>
            <a:pPr algn="l"/>
            <a:fld id="{725C68B6-61C2-468F-89AB-4B9F7531AA68}" type="slidenum">
              <a:rPr lang="ru-RU" smtClean="0"/>
              <a:pPr algn="l"/>
              <a:t>‹#›</a:t>
            </a:fld>
            <a:endParaRPr lang="ru-RU" dirty="0"/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15130363-D71A-4697-B9E0-FBA487FC8CD2}"/>
              </a:ext>
            </a:extLst>
          </p:cNvPr>
          <p:cNvSpPr/>
          <p:nvPr userDrawn="1"/>
        </p:nvSpPr>
        <p:spPr>
          <a:xfrm>
            <a:off x="0" y="218297"/>
            <a:ext cx="125720" cy="1255702"/>
          </a:xfrm>
          <a:custGeom>
            <a:avLst/>
            <a:gdLst/>
            <a:ahLst/>
            <a:cxnLst/>
            <a:rect l="l" t="t" r="r" b="b"/>
            <a:pathLst>
              <a:path w="81280" h="1144905">
                <a:moveTo>
                  <a:pt x="0" y="1144803"/>
                </a:moveTo>
                <a:lnTo>
                  <a:pt x="81000" y="1144803"/>
                </a:lnTo>
                <a:lnTo>
                  <a:pt x="81000" y="0"/>
                </a:lnTo>
                <a:lnTo>
                  <a:pt x="0" y="0"/>
                </a:lnTo>
                <a:lnTo>
                  <a:pt x="0" y="1144803"/>
                </a:lnTo>
                <a:close/>
              </a:path>
            </a:pathLst>
          </a:custGeom>
          <a:solidFill>
            <a:srgbClr val="EE312C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C2420F8-15A4-4618-82BB-55758199BB5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064950" y="6588943"/>
            <a:ext cx="1628450" cy="900750"/>
          </a:xfrm>
          <a:prstGeom prst="rect">
            <a:avLst/>
          </a:prstGeom>
        </p:spPr>
      </p:pic>
      <p:sp>
        <p:nvSpPr>
          <p:cNvPr id="15" name="Объект 2">
            <a:extLst>
              <a:ext uri="{FF2B5EF4-FFF2-40B4-BE49-F238E27FC236}">
                <a16:creationId xmlns:a16="http://schemas.microsoft.com/office/drawing/2014/main" id="{73CB2135-A489-4E6B-8FED-92D74838E2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4212" y="3559861"/>
            <a:ext cx="3154337" cy="3006407"/>
          </a:xfrm>
        </p:spPr>
        <p:txBody>
          <a:bodyPr/>
          <a:lstStyle>
            <a:lvl1pPr marL="271463" indent="-271463">
              <a:defRPr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7" name="Текст 2">
            <a:extLst>
              <a:ext uri="{FF2B5EF4-FFF2-40B4-BE49-F238E27FC236}">
                <a16:creationId xmlns:a16="http://schemas.microsoft.com/office/drawing/2014/main" id="{EA6920BC-95BA-4EE0-B6B9-ABDFC2E139F7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24212" y="2141571"/>
            <a:ext cx="3154337" cy="1276490"/>
          </a:xfrm>
        </p:spPr>
        <p:txBody>
          <a:bodyPr anchor="b">
            <a:normAutofit/>
          </a:bodyPr>
          <a:lstStyle>
            <a:lvl1pPr marL="87313" indent="0">
              <a:buNone/>
              <a:defRPr sz="18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91146" indent="0">
              <a:buNone/>
              <a:defRPr sz="1700" b="1"/>
            </a:lvl2pPr>
            <a:lvl3pPr marL="782292" indent="0">
              <a:buNone/>
              <a:defRPr sz="1500" b="1"/>
            </a:lvl3pPr>
            <a:lvl4pPr marL="1173438" indent="0">
              <a:buNone/>
              <a:defRPr sz="1400" b="1"/>
            </a:lvl4pPr>
            <a:lvl5pPr marL="1564584" indent="0">
              <a:buNone/>
              <a:defRPr sz="1400" b="1"/>
            </a:lvl5pPr>
            <a:lvl6pPr marL="1955730" indent="0">
              <a:buNone/>
              <a:defRPr sz="1400" b="1"/>
            </a:lvl6pPr>
            <a:lvl7pPr marL="2346876" indent="0">
              <a:buNone/>
              <a:defRPr sz="1400" b="1"/>
            </a:lvl7pPr>
            <a:lvl8pPr marL="2738022" indent="0">
              <a:buNone/>
              <a:defRPr sz="1400" b="1"/>
            </a:lvl8pPr>
            <a:lvl9pPr marL="3129168" indent="0">
              <a:buNone/>
              <a:defRPr sz="14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34" name="Объект 2">
            <a:extLst>
              <a:ext uri="{FF2B5EF4-FFF2-40B4-BE49-F238E27FC236}">
                <a16:creationId xmlns:a16="http://schemas.microsoft.com/office/drawing/2014/main" id="{A4523AE8-D259-411C-A6A2-3CD2D16943E6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3741209" y="3559861"/>
            <a:ext cx="3154337" cy="3006407"/>
          </a:xfrm>
        </p:spPr>
        <p:txBody>
          <a:bodyPr/>
          <a:lstStyle>
            <a:lvl1pPr marL="271463" indent="-271463">
              <a:defRPr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35" name="Текст 2">
            <a:extLst>
              <a:ext uri="{FF2B5EF4-FFF2-40B4-BE49-F238E27FC236}">
                <a16:creationId xmlns:a16="http://schemas.microsoft.com/office/drawing/2014/main" id="{2C6B67E9-E51A-4189-9E6F-B8FBB553E1FC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3741209" y="2141571"/>
            <a:ext cx="3154337" cy="1276490"/>
          </a:xfrm>
        </p:spPr>
        <p:txBody>
          <a:bodyPr anchor="b">
            <a:normAutofit/>
          </a:bodyPr>
          <a:lstStyle>
            <a:lvl1pPr marL="87313" indent="0">
              <a:buNone/>
              <a:defRPr sz="18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91146" indent="0">
              <a:buNone/>
              <a:defRPr sz="1700" b="1"/>
            </a:lvl2pPr>
            <a:lvl3pPr marL="782292" indent="0">
              <a:buNone/>
              <a:defRPr sz="1500" b="1"/>
            </a:lvl3pPr>
            <a:lvl4pPr marL="1173438" indent="0">
              <a:buNone/>
              <a:defRPr sz="1400" b="1"/>
            </a:lvl4pPr>
            <a:lvl5pPr marL="1564584" indent="0">
              <a:buNone/>
              <a:defRPr sz="1400" b="1"/>
            </a:lvl5pPr>
            <a:lvl6pPr marL="1955730" indent="0">
              <a:buNone/>
              <a:defRPr sz="1400" b="1"/>
            </a:lvl6pPr>
            <a:lvl7pPr marL="2346876" indent="0">
              <a:buNone/>
              <a:defRPr sz="1400" b="1"/>
            </a:lvl7pPr>
            <a:lvl8pPr marL="2738022" indent="0">
              <a:buNone/>
              <a:defRPr sz="1400" b="1"/>
            </a:lvl8pPr>
            <a:lvl9pPr marL="3129168" indent="0">
              <a:buNone/>
              <a:defRPr sz="14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36" name="Объект 2">
            <a:extLst>
              <a:ext uri="{FF2B5EF4-FFF2-40B4-BE49-F238E27FC236}">
                <a16:creationId xmlns:a16="http://schemas.microsoft.com/office/drawing/2014/main" id="{D9E4D091-F7FD-4BCB-B863-BE189268567B}"/>
              </a:ext>
            </a:extLst>
          </p:cNvPr>
          <p:cNvSpPr>
            <a:spLocks noGrp="1"/>
          </p:cNvSpPr>
          <p:nvPr>
            <p:ph idx="18"/>
          </p:nvPr>
        </p:nvSpPr>
        <p:spPr>
          <a:xfrm>
            <a:off x="7158207" y="3559861"/>
            <a:ext cx="3154337" cy="3006407"/>
          </a:xfrm>
        </p:spPr>
        <p:txBody>
          <a:bodyPr/>
          <a:lstStyle>
            <a:lvl1pPr marL="271463" indent="-271463">
              <a:defRPr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37" name="Текст 2">
            <a:extLst>
              <a:ext uri="{FF2B5EF4-FFF2-40B4-BE49-F238E27FC236}">
                <a16:creationId xmlns:a16="http://schemas.microsoft.com/office/drawing/2014/main" id="{27AE658B-019B-4257-BC1E-5402C16CD9CF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7158207" y="2141571"/>
            <a:ext cx="3154337" cy="1276490"/>
          </a:xfrm>
        </p:spPr>
        <p:txBody>
          <a:bodyPr anchor="b">
            <a:normAutofit/>
          </a:bodyPr>
          <a:lstStyle>
            <a:lvl1pPr marL="87313" indent="0">
              <a:buNone/>
              <a:defRPr sz="18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91146" indent="0">
              <a:buNone/>
              <a:defRPr sz="1700" b="1"/>
            </a:lvl2pPr>
            <a:lvl3pPr marL="782292" indent="0">
              <a:buNone/>
              <a:defRPr sz="1500" b="1"/>
            </a:lvl3pPr>
            <a:lvl4pPr marL="1173438" indent="0">
              <a:buNone/>
              <a:defRPr sz="1400" b="1"/>
            </a:lvl4pPr>
            <a:lvl5pPr marL="1564584" indent="0">
              <a:buNone/>
              <a:defRPr sz="1400" b="1"/>
            </a:lvl5pPr>
            <a:lvl6pPr marL="1955730" indent="0">
              <a:buNone/>
              <a:defRPr sz="1400" b="1"/>
            </a:lvl6pPr>
            <a:lvl7pPr marL="2346876" indent="0">
              <a:buNone/>
              <a:defRPr sz="1400" b="1"/>
            </a:lvl7pPr>
            <a:lvl8pPr marL="2738022" indent="0">
              <a:buNone/>
              <a:defRPr sz="1400" b="1"/>
            </a:lvl8pPr>
            <a:lvl9pPr marL="3129168" indent="0">
              <a:buNone/>
              <a:defRPr sz="14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38" name="Заголовок 1">
            <a:extLst>
              <a:ext uri="{FF2B5EF4-FFF2-40B4-BE49-F238E27FC236}">
                <a16:creationId xmlns:a16="http://schemas.microsoft.com/office/drawing/2014/main" id="{92BB8558-F0D2-4EE4-AD81-BEA8F86281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2674" y="561291"/>
            <a:ext cx="9779870" cy="567848"/>
          </a:xfrm>
        </p:spPr>
        <p:txBody>
          <a:bodyPr vert="horz" wrap="square" lIns="0" tIns="0" rIns="0" bIns="0" rtlCol="0">
            <a:spAutoFit/>
          </a:bodyPr>
          <a:lstStyle>
            <a:lvl1pPr>
              <a:defRPr lang="ru-RU" sz="4100" b="1">
                <a:solidFill>
                  <a:srgbClr val="E60000"/>
                </a:solidFill>
                <a:latin typeface="Arial Black" panose="020B0A04020102020204" pitchFamily="34" charset="0"/>
              </a:defRPr>
            </a:lvl1pPr>
          </a:lstStyle>
          <a:p>
            <a:pPr marL="0" lvl="0" defTabSz="914400"/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3452594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Прямоугольник 47">
            <a:extLst>
              <a:ext uri="{FF2B5EF4-FFF2-40B4-BE49-F238E27FC236}">
                <a16:creationId xmlns:a16="http://schemas.microsoft.com/office/drawing/2014/main" id="{EB9B11F2-6547-4B66-9341-F3EB5FC81BDB}"/>
              </a:ext>
            </a:extLst>
          </p:cNvPr>
          <p:cNvSpPr/>
          <p:nvPr userDrawn="1"/>
        </p:nvSpPr>
        <p:spPr>
          <a:xfrm>
            <a:off x="7759261" y="2470407"/>
            <a:ext cx="2359400" cy="40903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endParaRPr lang="ru-RU"/>
          </a:p>
        </p:txBody>
      </p:sp>
      <p:sp>
        <p:nvSpPr>
          <p:cNvPr id="6" name="Номер слайда 3">
            <a:extLst>
              <a:ext uri="{FF2B5EF4-FFF2-40B4-BE49-F238E27FC236}">
                <a16:creationId xmlns:a16="http://schemas.microsoft.com/office/drawing/2014/main" id="{0A0A2E56-80E9-457C-85A2-379B7F01E3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95286" y="6950712"/>
            <a:ext cx="1935669" cy="402567"/>
          </a:xfrm>
          <a:prstGeom prst="rect">
            <a:avLst/>
          </a:prstGeom>
        </p:spPr>
        <p:txBody>
          <a:bodyPr/>
          <a:lstStyle/>
          <a:p>
            <a:pPr algn="l"/>
            <a:fld id="{725C68B6-61C2-468F-89AB-4B9F7531AA68}" type="slidenum">
              <a:rPr lang="ru-RU" smtClean="0"/>
              <a:pPr algn="l"/>
              <a:t>‹#›</a:t>
            </a:fld>
            <a:endParaRPr lang="ru-RU" dirty="0"/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15130363-D71A-4697-B9E0-FBA487FC8CD2}"/>
              </a:ext>
            </a:extLst>
          </p:cNvPr>
          <p:cNvSpPr/>
          <p:nvPr userDrawn="1"/>
        </p:nvSpPr>
        <p:spPr>
          <a:xfrm>
            <a:off x="0" y="218297"/>
            <a:ext cx="125720" cy="1255702"/>
          </a:xfrm>
          <a:custGeom>
            <a:avLst/>
            <a:gdLst/>
            <a:ahLst/>
            <a:cxnLst/>
            <a:rect l="l" t="t" r="r" b="b"/>
            <a:pathLst>
              <a:path w="81280" h="1144905">
                <a:moveTo>
                  <a:pt x="0" y="1144803"/>
                </a:moveTo>
                <a:lnTo>
                  <a:pt x="81000" y="1144803"/>
                </a:lnTo>
                <a:lnTo>
                  <a:pt x="81000" y="0"/>
                </a:lnTo>
                <a:lnTo>
                  <a:pt x="0" y="0"/>
                </a:lnTo>
                <a:lnTo>
                  <a:pt x="0" y="1144803"/>
                </a:lnTo>
                <a:close/>
              </a:path>
            </a:pathLst>
          </a:custGeom>
          <a:solidFill>
            <a:srgbClr val="EE312C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C2420F8-15A4-4618-82BB-55758199BB5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064950" y="6588943"/>
            <a:ext cx="1628450" cy="900750"/>
          </a:xfrm>
          <a:prstGeom prst="rect">
            <a:avLst/>
          </a:prstGeom>
        </p:spPr>
      </p:pic>
      <p:sp>
        <p:nvSpPr>
          <p:cNvPr id="18" name="object 3">
            <a:extLst>
              <a:ext uri="{FF2B5EF4-FFF2-40B4-BE49-F238E27FC236}">
                <a16:creationId xmlns:a16="http://schemas.microsoft.com/office/drawing/2014/main" id="{4C967A7A-8161-4185-84CA-97E80FC9B322}"/>
              </a:ext>
            </a:extLst>
          </p:cNvPr>
          <p:cNvSpPr/>
          <p:nvPr userDrawn="1"/>
        </p:nvSpPr>
        <p:spPr>
          <a:xfrm>
            <a:off x="7222" y="252239"/>
            <a:ext cx="125720" cy="1815708"/>
          </a:xfrm>
          <a:custGeom>
            <a:avLst/>
            <a:gdLst/>
            <a:ahLst/>
            <a:cxnLst/>
            <a:rect l="l" t="t" r="r" b="b"/>
            <a:pathLst>
              <a:path w="81280" h="1144905">
                <a:moveTo>
                  <a:pt x="0" y="1144803"/>
                </a:moveTo>
                <a:lnTo>
                  <a:pt x="81000" y="1144803"/>
                </a:lnTo>
                <a:lnTo>
                  <a:pt x="81000" y="0"/>
                </a:lnTo>
                <a:lnTo>
                  <a:pt x="0" y="0"/>
                </a:lnTo>
                <a:lnTo>
                  <a:pt x="0" y="1144803"/>
                </a:lnTo>
                <a:close/>
              </a:path>
            </a:pathLst>
          </a:custGeom>
          <a:solidFill>
            <a:srgbClr val="EE312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Заголовок 1">
            <a:extLst>
              <a:ext uri="{FF2B5EF4-FFF2-40B4-BE49-F238E27FC236}">
                <a16:creationId xmlns:a16="http://schemas.microsoft.com/office/drawing/2014/main" id="{BDCE2DE8-E62B-4A34-8FC0-6B605B6B6D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2355" y="1133896"/>
            <a:ext cx="9499375" cy="567848"/>
          </a:xfrm>
        </p:spPr>
        <p:txBody>
          <a:bodyPr vert="horz" wrap="square" lIns="0" tIns="0" rIns="0" bIns="0" rtlCol="0">
            <a:spAutoFit/>
          </a:bodyPr>
          <a:lstStyle>
            <a:lvl1pPr>
              <a:defRPr lang="ru-RU" sz="4100" b="1">
                <a:solidFill>
                  <a:srgbClr val="E60000"/>
                </a:solidFill>
                <a:latin typeface="Arial Black" panose="020B0A04020102020204" pitchFamily="34" charset="0"/>
              </a:defRPr>
            </a:lvl1pPr>
          </a:lstStyle>
          <a:p>
            <a:pPr marL="0" lvl="0" defTabSz="914400"/>
            <a:r>
              <a:rPr lang="ru-RU" dirty="0"/>
              <a:t>ОБРАЗЕЦ ЗАГОЛОВКА</a:t>
            </a:r>
          </a:p>
        </p:txBody>
      </p:sp>
      <p:sp>
        <p:nvSpPr>
          <p:cNvPr id="31" name="Текст 2">
            <a:extLst>
              <a:ext uri="{FF2B5EF4-FFF2-40B4-BE49-F238E27FC236}">
                <a16:creationId xmlns:a16="http://schemas.microsoft.com/office/drawing/2014/main" id="{2B0BFA9E-BDB0-415B-8B27-5B6AB1518DB8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562355" y="489910"/>
            <a:ext cx="9499375" cy="276999"/>
          </a:xfrm>
        </p:spPr>
        <p:txBody>
          <a:bodyPr vert="horz" wrap="square" lIns="0" tIns="0" rIns="0" bIns="0" rtlCol="0" anchor="ctr">
            <a:spAutoFit/>
          </a:bodyPr>
          <a:lstStyle>
            <a:lvl1pPr>
              <a:defRPr lang="ru-RU" sz="2000" b="1" dirty="0">
                <a:solidFill>
                  <a:srgbClr val="E60000"/>
                </a:solidFill>
                <a:latin typeface="Arial Black" panose="020B0A04020102020204" pitchFamily="34" charset="0"/>
                <a:ea typeface="+mj-ea"/>
                <a:cs typeface="+mj-cs"/>
              </a:defRPr>
            </a:lvl1pPr>
          </a:lstStyle>
          <a:p>
            <a:pPr marL="0" lvl="0" defTabSz="914400">
              <a:spcBef>
                <a:spcPct val="0"/>
              </a:spcBef>
              <a:buNone/>
            </a:pPr>
            <a:r>
              <a:rPr lang="ru-RU" dirty="0"/>
              <a:t>ОБРАЗЕЦ ТЕКСТА</a:t>
            </a:r>
          </a:p>
        </p:txBody>
      </p:sp>
      <p:sp>
        <p:nvSpPr>
          <p:cNvPr id="42" name="Объект 2">
            <a:extLst>
              <a:ext uri="{FF2B5EF4-FFF2-40B4-BE49-F238E27FC236}">
                <a16:creationId xmlns:a16="http://schemas.microsoft.com/office/drawing/2014/main" id="{DDA1D208-AC82-41CD-AC19-AA520B2C26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691" y="5058739"/>
            <a:ext cx="2304000" cy="1502061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 marL="391146" indent="0">
              <a:buFontTx/>
              <a:buNone/>
              <a:defRPr sz="1600"/>
            </a:lvl2pPr>
            <a:lvl3pPr marL="782292" indent="0">
              <a:buFontTx/>
              <a:buNone/>
              <a:defRPr sz="1600"/>
            </a:lvl3pPr>
            <a:lvl4pPr marL="1173438" indent="0">
              <a:buFontTx/>
              <a:buNone/>
              <a:defRPr sz="1600"/>
            </a:lvl4pPr>
            <a:lvl5pPr marL="1564584" indent="0">
              <a:buFontTx/>
              <a:buNone/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3" name="Объект 2">
            <a:extLst>
              <a:ext uri="{FF2B5EF4-FFF2-40B4-BE49-F238E27FC236}">
                <a16:creationId xmlns:a16="http://schemas.microsoft.com/office/drawing/2014/main" id="{2CB3BD24-831A-4664-875C-E9C7FB7F8C36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3017334" y="5058739"/>
            <a:ext cx="2304000" cy="1502061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 marL="391146" indent="0">
              <a:buFontTx/>
              <a:buNone/>
              <a:defRPr sz="1600"/>
            </a:lvl2pPr>
            <a:lvl3pPr marL="782292" indent="0">
              <a:buFontTx/>
              <a:buNone/>
              <a:defRPr sz="1600"/>
            </a:lvl3pPr>
            <a:lvl4pPr marL="1173438" indent="0">
              <a:buFontTx/>
              <a:buNone/>
              <a:defRPr sz="1600"/>
            </a:lvl4pPr>
            <a:lvl5pPr marL="1564584" indent="0">
              <a:buFontTx/>
              <a:buNone/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4" name="Объект 2">
            <a:extLst>
              <a:ext uri="{FF2B5EF4-FFF2-40B4-BE49-F238E27FC236}">
                <a16:creationId xmlns:a16="http://schemas.microsoft.com/office/drawing/2014/main" id="{F8D3A8DA-DE38-47DD-9DD4-6DEB7240F645}"/>
              </a:ext>
            </a:extLst>
          </p:cNvPr>
          <p:cNvSpPr>
            <a:spLocks noGrp="1"/>
          </p:cNvSpPr>
          <p:nvPr>
            <p:ph idx="22"/>
          </p:nvPr>
        </p:nvSpPr>
        <p:spPr>
          <a:xfrm>
            <a:off x="5388977" y="5058739"/>
            <a:ext cx="2304000" cy="1502061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 marL="391146" indent="0">
              <a:buFontTx/>
              <a:buNone/>
              <a:defRPr sz="1600"/>
            </a:lvl2pPr>
            <a:lvl3pPr marL="782292" indent="0">
              <a:buFontTx/>
              <a:buNone/>
              <a:defRPr sz="1600"/>
            </a:lvl3pPr>
            <a:lvl4pPr marL="1173438" indent="0">
              <a:buFontTx/>
              <a:buNone/>
              <a:defRPr sz="1600"/>
            </a:lvl4pPr>
            <a:lvl5pPr marL="1564584" indent="0">
              <a:buFontTx/>
              <a:buNone/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id="{EE8C385B-C208-4106-8613-8BC5223A3F5C}"/>
              </a:ext>
            </a:extLst>
          </p:cNvPr>
          <p:cNvSpPr/>
          <p:nvPr userDrawn="1"/>
        </p:nvSpPr>
        <p:spPr>
          <a:xfrm>
            <a:off x="648087" y="4846672"/>
            <a:ext cx="7043531" cy="5166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endParaRPr lang="ru-RU"/>
          </a:p>
        </p:txBody>
      </p:sp>
      <p:sp>
        <p:nvSpPr>
          <p:cNvPr id="52" name="Текст 2">
            <a:extLst>
              <a:ext uri="{FF2B5EF4-FFF2-40B4-BE49-F238E27FC236}">
                <a16:creationId xmlns:a16="http://schemas.microsoft.com/office/drawing/2014/main" id="{7CEAFFC1-C332-47C7-9CFE-8FE0B3FD0457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7757731" y="2484487"/>
            <a:ext cx="2304000" cy="292598"/>
          </a:xfrm>
        </p:spPr>
        <p:txBody>
          <a:bodyPr anchor="b">
            <a:normAutofit/>
          </a:bodyPr>
          <a:lstStyle>
            <a:lvl1pPr marL="0" indent="0" algn="l">
              <a:buNone/>
              <a:defRPr sz="14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91146" indent="0">
              <a:buNone/>
              <a:defRPr sz="1700" b="1"/>
            </a:lvl2pPr>
            <a:lvl3pPr marL="782292" indent="0">
              <a:buNone/>
              <a:defRPr sz="1500" b="1"/>
            </a:lvl3pPr>
            <a:lvl4pPr marL="1173438" indent="0">
              <a:buNone/>
              <a:defRPr sz="1400" b="1"/>
            </a:lvl4pPr>
            <a:lvl5pPr marL="1564584" indent="0">
              <a:buNone/>
              <a:defRPr sz="1400" b="1"/>
            </a:lvl5pPr>
            <a:lvl6pPr marL="1955730" indent="0">
              <a:buNone/>
              <a:defRPr sz="1400" b="1"/>
            </a:lvl6pPr>
            <a:lvl7pPr marL="2346876" indent="0">
              <a:buNone/>
              <a:defRPr sz="1400" b="1"/>
            </a:lvl7pPr>
            <a:lvl8pPr marL="2738022" indent="0">
              <a:buNone/>
              <a:defRPr sz="1400" b="1"/>
            </a:lvl8pPr>
            <a:lvl9pPr marL="3129168" indent="0">
              <a:buNone/>
              <a:defRPr sz="14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4" name="Объект 2">
            <a:extLst>
              <a:ext uri="{FF2B5EF4-FFF2-40B4-BE49-F238E27FC236}">
                <a16:creationId xmlns:a16="http://schemas.microsoft.com/office/drawing/2014/main" id="{BDB58731-0025-45AA-B7E6-AE93EE2F2764}"/>
              </a:ext>
            </a:extLst>
          </p:cNvPr>
          <p:cNvSpPr>
            <a:spLocks noGrp="1"/>
          </p:cNvSpPr>
          <p:nvPr>
            <p:ph idx="24"/>
          </p:nvPr>
        </p:nvSpPr>
        <p:spPr>
          <a:xfrm>
            <a:off x="7759260" y="2945191"/>
            <a:ext cx="2311011" cy="3462867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/>
            </a:lvl1pPr>
            <a:lvl2pPr marL="391146" indent="0">
              <a:buFontTx/>
              <a:buNone/>
              <a:defRPr sz="1600"/>
            </a:lvl2pPr>
            <a:lvl3pPr marL="782292" indent="0">
              <a:buFontTx/>
              <a:buNone/>
              <a:defRPr sz="1600"/>
            </a:lvl3pPr>
            <a:lvl4pPr marL="1173438" indent="0">
              <a:buFontTx/>
              <a:buNone/>
              <a:defRPr sz="1600"/>
            </a:lvl4pPr>
            <a:lvl5pPr marL="1564584" indent="0">
              <a:buFontTx/>
              <a:buNone/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8" name="Объект 2">
            <a:extLst>
              <a:ext uri="{FF2B5EF4-FFF2-40B4-BE49-F238E27FC236}">
                <a16:creationId xmlns:a16="http://schemas.microsoft.com/office/drawing/2014/main" id="{E9331FB5-268A-4AC3-A50C-029CFF37D9C2}"/>
              </a:ext>
            </a:extLst>
          </p:cNvPr>
          <p:cNvSpPr>
            <a:spLocks noGrp="1"/>
          </p:cNvSpPr>
          <p:nvPr>
            <p:ph idx="25"/>
          </p:nvPr>
        </p:nvSpPr>
        <p:spPr>
          <a:xfrm>
            <a:off x="665571" y="2470407"/>
            <a:ext cx="2304000" cy="2376265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 marL="391146" indent="0">
              <a:buFontTx/>
              <a:buNone/>
              <a:defRPr sz="1600"/>
            </a:lvl2pPr>
            <a:lvl3pPr marL="782292" indent="0">
              <a:buFontTx/>
              <a:buNone/>
              <a:defRPr sz="1600"/>
            </a:lvl3pPr>
            <a:lvl4pPr marL="1173438" indent="0">
              <a:buFontTx/>
              <a:buNone/>
              <a:defRPr sz="1600"/>
            </a:lvl4pPr>
            <a:lvl5pPr marL="1564584" indent="0">
              <a:buFontTx/>
              <a:buNone/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9" name="Объект 2">
            <a:extLst>
              <a:ext uri="{FF2B5EF4-FFF2-40B4-BE49-F238E27FC236}">
                <a16:creationId xmlns:a16="http://schemas.microsoft.com/office/drawing/2014/main" id="{073B8669-4C3C-4E00-85DA-6D255EE3B472}"/>
              </a:ext>
            </a:extLst>
          </p:cNvPr>
          <p:cNvSpPr>
            <a:spLocks noGrp="1"/>
          </p:cNvSpPr>
          <p:nvPr>
            <p:ph idx="26"/>
          </p:nvPr>
        </p:nvSpPr>
        <p:spPr>
          <a:xfrm>
            <a:off x="3037214" y="2470407"/>
            <a:ext cx="2304000" cy="2376265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 marL="391146" indent="0">
              <a:buFontTx/>
              <a:buNone/>
              <a:defRPr sz="1600"/>
            </a:lvl2pPr>
            <a:lvl3pPr marL="782292" indent="0">
              <a:buFontTx/>
              <a:buNone/>
              <a:defRPr sz="1600"/>
            </a:lvl3pPr>
            <a:lvl4pPr marL="1173438" indent="0">
              <a:buFontTx/>
              <a:buNone/>
              <a:defRPr sz="1600"/>
            </a:lvl4pPr>
            <a:lvl5pPr marL="1564584" indent="0">
              <a:buFontTx/>
              <a:buNone/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0" name="Объект 2">
            <a:extLst>
              <a:ext uri="{FF2B5EF4-FFF2-40B4-BE49-F238E27FC236}">
                <a16:creationId xmlns:a16="http://schemas.microsoft.com/office/drawing/2014/main" id="{6D28D3A1-3506-42DA-8E0C-5D900B154BFB}"/>
              </a:ext>
            </a:extLst>
          </p:cNvPr>
          <p:cNvSpPr>
            <a:spLocks noGrp="1"/>
          </p:cNvSpPr>
          <p:nvPr>
            <p:ph idx="27"/>
          </p:nvPr>
        </p:nvSpPr>
        <p:spPr>
          <a:xfrm>
            <a:off x="5408857" y="2470407"/>
            <a:ext cx="2304000" cy="2376265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 marL="391146" indent="0">
              <a:buFontTx/>
              <a:buNone/>
              <a:defRPr sz="1600"/>
            </a:lvl2pPr>
            <a:lvl3pPr marL="782292" indent="0">
              <a:buFontTx/>
              <a:buNone/>
              <a:defRPr sz="1600"/>
            </a:lvl3pPr>
            <a:lvl4pPr marL="1173438" indent="0">
              <a:buFontTx/>
              <a:buNone/>
              <a:defRPr sz="1600"/>
            </a:lvl4pPr>
            <a:lvl5pPr marL="1564584" indent="0">
              <a:buFontTx/>
              <a:buNone/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6214390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36675" y="1237457"/>
            <a:ext cx="8020050" cy="2632440"/>
          </a:xfrm>
        </p:spPr>
        <p:txBody>
          <a:bodyPr anchor="b"/>
          <a:lstStyle>
            <a:lvl1pPr algn="ctr">
              <a:defRPr sz="51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36675" y="3971414"/>
            <a:ext cx="8020050" cy="1825554"/>
          </a:xfrm>
        </p:spPr>
        <p:txBody>
          <a:bodyPr/>
          <a:lstStyle>
            <a:lvl1pPr marL="0" indent="0" algn="ctr">
              <a:buNone/>
              <a:defRPr sz="2100"/>
            </a:lvl1pPr>
            <a:lvl2pPr marL="391146" indent="0" algn="ctr">
              <a:buNone/>
              <a:defRPr sz="1700"/>
            </a:lvl2pPr>
            <a:lvl3pPr marL="782292" indent="0" algn="ctr">
              <a:buNone/>
              <a:defRPr sz="1500"/>
            </a:lvl3pPr>
            <a:lvl4pPr marL="1173438" indent="0" algn="ctr">
              <a:buNone/>
              <a:defRPr sz="1400"/>
            </a:lvl4pPr>
            <a:lvl5pPr marL="1564584" indent="0" algn="ctr">
              <a:buNone/>
              <a:defRPr sz="1400"/>
            </a:lvl5pPr>
            <a:lvl6pPr marL="1955730" indent="0" algn="ctr">
              <a:buNone/>
              <a:defRPr sz="1400"/>
            </a:lvl6pPr>
            <a:lvl7pPr marL="2346876" indent="0" algn="ctr">
              <a:buNone/>
              <a:defRPr sz="1400"/>
            </a:lvl7pPr>
            <a:lvl8pPr marL="2738022" indent="0" algn="ctr">
              <a:buNone/>
              <a:defRPr sz="1400"/>
            </a:lvl8pPr>
            <a:lvl9pPr marL="3129168" indent="0" algn="ctr">
              <a:buNone/>
              <a:defRPr sz="14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B0CA2-EE7C-4F21-BC99-1B7BC45BB5BA}" type="datetimeFigureOut">
              <a:rPr lang="ru-RU" smtClean="0"/>
              <a:pPr/>
              <a:t>27.03.2025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95CB-C0AE-4384-84F4-5E78CCE15AA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48121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B0CA2-EE7C-4F21-BC99-1B7BC45BB5BA}" type="datetimeFigureOut">
              <a:rPr lang="ru-RU" smtClean="0"/>
              <a:pPr/>
              <a:t>27.03.2025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95CB-C0AE-4384-84F4-5E78CCE15AAB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2051" name="Picture 3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5265" y="280935"/>
            <a:ext cx="1512396" cy="277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574515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9602" y="1885067"/>
            <a:ext cx="9223058" cy="3145275"/>
          </a:xfrm>
        </p:spPr>
        <p:txBody>
          <a:bodyPr anchor="b"/>
          <a:lstStyle>
            <a:lvl1pPr>
              <a:defRPr sz="51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9602" y="5060097"/>
            <a:ext cx="9223058" cy="1654026"/>
          </a:xfrm>
        </p:spPr>
        <p:txBody>
          <a:bodyPr/>
          <a:lstStyle>
            <a:lvl1pPr marL="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1pPr>
            <a:lvl2pPr marL="391146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7822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3pPr>
            <a:lvl4pPr marL="117343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56458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19557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34687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273802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12916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B0CA2-EE7C-4F21-BC99-1B7BC45BB5BA}" type="datetimeFigureOut">
              <a:rPr lang="ru-RU" smtClean="0"/>
              <a:pPr/>
              <a:t>27.03.2025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95CB-C0AE-4384-84F4-5E78CCE15AA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70616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735171" y="2012836"/>
            <a:ext cx="4544695" cy="479755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413534" y="2012836"/>
            <a:ext cx="4544695" cy="479755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B0CA2-EE7C-4F21-BC99-1B7BC45BB5BA}" type="datetimeFigureOut">
              <a:rPr lang="ru-RU" smtClean="0"/>
              <a:pPr/>
              <a:t>27.03.2025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95CB-C0AE-4384-84F4-5E78CCE15AA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38500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6564" y="402569"/>
            <a:ext cx="9223058" cy="146149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36565" y="1853560"/>
            <a:ext cx="4523809" cy="908401"/>
          </a:xfrm>
        </p:spPr>
        <p:txBody>
          <a:bodyPr anchor="b"/>
          <a:lstStyle>
            <a:lvl1pPr marL="0" indent="0">
              <a:buNone/>
              <a:defRPr sz="2100" b="1"/>
            </a:lvl1pPr>
            <a:lvl2pPr marL="391146" indent="0">
              <a:buNone/>
              <a:defRPr sz="1700" b="1"/>
            </a:lvl2pPr>
            <a:lvl3pPr marL="782292" indent="0">
              <a:buNone/>
              <a:defRPr sz="1500" b="1"/>
            </a:lvl3pPr>
            <a:lvl4pPr marL="1173438" indent="0">
              <a:buNone/>
              <a:defRPr sz="1400" b="1"/>
            </a:lvl4pPr>
            <a:lvl5pPr marL="1564584" indent="0">
              <a:buNone/>
              <a:defRPr sz="1400" b="1"/>
            </a:lvl5pPr>
            <a:lvl6pPr marL="1955730" indent="0">
              <a:buNone/>
              <a:defRPr sz="1400" b="1"/>
            </a:lvl6pPr>
            <a:lvl7pPr marL="2346876" indent="0">
              <a:buNone/>
              <a:defRPr sz="1400" b="1"/>
            </a:lvl7pPr>
            <a:lvl8pPr marL="2738022" indent="0">
              <a:buNone/>
              <a:defRPr sz="1400" b="1"/>
            </a:lvl8pPr>
            <a:lvl9pPr marL="3129168" indent="0">
              <a:buNone/>
              <a:defRPr sz="14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736565" y="2761961"/>
            <a:ext cx="4523809" cy="406242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413534" y="1853560"/>
            <a:ext cx="4546088" cy="908401"/>
          </a:xfrm>
        </p:spPr>
        <p:txBody>
          <a:bodyPr anchor="b"/>
          <a:lstStyle>
            <a:lvl1pPr marL="0" indent="0">
              <a:buNone/>
              <a:defRPr sz="2100" b="1"/>
            </a:lvl1pPr>
            <a:lvl2pPr marL="391146" indent="0">
              <a:buNone/>
              <a:defRPr sz="1700" b="1"/>
            </a:lvl2pPr>
            <a:lvl3pPr marL="782292" indent="0">
              <a:buNone/>
              <a:defRPr sz="1500" b="1"/>
            </a:lvl3pPr>
            <a:lvl4pPr marL="1173438" indent="0">
              <a:buNone/>
              <a:defRPr sz="1400" b="1"/>
            </a:lvl4pPr>
            <a:lvl5pPr marL="1564584" indent="0">
              <a:buNone/>
              <a:defRPr sz="1400" b="1"/>
            </a:lvl5pPr>
            <a:lvl6pPr marL="1955730" indent="0">
              <a:buNone/>
              <a:defRPr sz="1400" b="1"/>
            </a:lvl6pPr>
            <a:lvl7pPr marL="2346876" indent="0">
              <a:buNone/>
              <a:defRPr sz="1400" b="1"/>
            </a:lvl7pPr>
            <a:lvl8pPr marL="2738022" indent="0">
              <a:buNone/>
              <a:defRPr sz="1400" b="1"/>
            </a:lvl8pPr>
            <a:lvl9pPr marL="3129168" indent="0">
              <a:buNone/>
              <a:defRPr sz="14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413534" y="2761961"/>
            <a:ext cx="4546088" cy="406242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B0CA2-EE7C-4F21-BC99-1B7BC45BB5BA}" type="datetimeFigureOut">
              <a:rPr lang="ru-RU" smtClean="0"/>
              <a:pPr/>
              <a:t>27.03.2025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95CB-C0AE-4384-84F4-5E78CCE15AA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73644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B0CA2-EE7C-4F21-BC99-1B7BC45BB5BA}" type="datetimeFigureOut">
              <a:rPr lang="ru-RU" smtClean="0"/>
              <a:pPr/>
              <a:t>27.03.2025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95CB-C0AE-4384-84F4-5E78CCE15AA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52048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6564" y="504084"/>
            <a:ext cx="3448900" cy="1764295"/>
          </a:xfrm>
        </p:spPr>
        <p:txBody>
          <a:bodyPr anchor="b"/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46088" y="1088683"/>
            <a:ext cx="5413534" cy="5373398"/>
          </a:xfrm>
        </p:spPr>
        <p:txBody>
          <a:bodyPr/>
          <a:lstStyle>
            <a:lvl1pPr>
              <a:defRPr sz="2700"/>
            </a:lvl1pPr>
            <a:lvl2pPr>
              <a:defRPr sz="2400"/>
            </a:lvl2pPr>
            <a:lvl3pPr>
              <a:defRPr sz="21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36564" y="2268379"/>
            <a:ext cx="3448900" cy="4202453"/>
          </a:xfrm>
        </p:spPr>
        <p:txBody>
          <a:bodyPr/>
          <a:lstStyle>
            <a:lvl1pPr marL="0" indent="0">
              <a:buNone/>
              <a:defRPr sz="1400"/>
            </a:lvl1pPr>
            <a:lvl2pPr marL="391146" indent="0">
              <a:buNone/>
              <a:defRPr sz="1200"/>
            </a:lvl2pPr>
            <a:lvl3pPr marL="782292" indent="0">
              <a:buNone/>
              <a:defRPr sz="1000"/>
            </a:lvl3pPr>
            <a:lvl4pPr marL="1173438" indent="0">
              <a:buNone/>
              <a:defRPr sz="900"/>
            </a:lvl4pPr>
            <a:lvl5pPr marL="1564584" indent="0">
              <a:buNone/>
              <a:defRPr sz="900"/>
            </a:lvl5pPr>
            <a:lvl6pPr marL="1955730" indent="0">
              <a:buNone/>
              <a:defRPr sz="900"/>
            </a:lvl6pPr>
            <a:lvl7pPr marL="2346876" indent="0">
              <a:buNone/>
              <a:defRPr sz="900"/>
            </a:lvl7pPr>
            <a:lvl8pPr marL="2738022" indent="0">
              <a:buNone/>
              <a:defRPr sz="900"/>
            </a:lvl8pPr>
            <a:lvl9pPr marL="3129168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B0CA2-EE7C-4F21-BC99-1B7BC45BB5BA}" type="datetimeFigureOut">
              <a:rPr lang="ru-RU" smtClean="0"/>
              <a:pPr/>
              <a:t>27.03.2025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95CB-C0AE-4384-84F4-5E78CCE15AA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14102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6564" y="504084"/>
            <a:ext cx="3448900" cy="1764295"/>
          </a:xfrm>
        </p:spPr>
        <p:txBody>
          <a:bodyPr anchor="b"/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46088" y="1088683"/>
            <a:ext cx="5413534" cy="5373398"/>
          </a:xfrm>
        </p:spPr>
        <p:txBody>
          <a:bodyPr/>
          <a:lstStyle>
            <a:lvl1pPr marL="0" indent="0">
              <a:buNone/>
              <a:defRPr sz="2700"/>
            </a:lvl1pPr>
            <a:lvl2pPr marL="391146" indent="0">
              <a:buNone/>
              <a:defRPr sz="2400"/>
            </a:lvl2pPr>
            <a:lvl3pPr marL="782292" indent="0">
              <a:buNone/>
              <a:defRPr sz="2100"/>
            </a:lvl3pPr>
            <a:lvl4pPr marL="1173438" indent="0">
              <a:buNone/>
              <a:defRPr sz="1700"/>
            </a:lvl4pPr>
            <a:lvl5pPr marL="1564584" indent="0">
              <a:buNone/>
              <a:defRPr sz="1700"/>
            </a:lvl5pPr>
            <a:lvl6pPr marL="1955730" indent="0">
              <a:buNone/>
              <a:defRPr sz="1700"/>
            </a:lvl6pPr>
            <a:lvl7pPr marL="2346876" indent="0">
              <a:buNone/>
              <a:defRPr sz="1700"/>
            </a:lvl7pPr>
            <a:lvl8pPr marL="2738022" indent="0">
              <a:buNone/>
              <a:defRPr sz="1700"/>
            </a:lvl8pPr>
            <a:lvl9pPr marL="3129168" indent="0">
              <a:buNone/>
              <a:defRPr sz="1700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36564" y="2268379"/>
            <a:ext cx="3448900" cy="4202453"/>
          </a:xfrm>
        </p:spPr>
        <p:txBody>
          <a:bodyPr/>
          <a:lstStyle>
            <a:lvl1pPr marL="0" indent="0">
              <a:buNone/>
              <a:defRPr sz="1400"/>
            </a:lvl1pPr>
            <a:lvl2pPr marL="391146" indent="0">
              <a:buNone/>
              <a:defRPr sz="1200"/>
            </a:lvl2pPr>
            <a:lvl3pPr marL="782292" indent="0">
              <a:buNone/>
              <a:defRPr sz="1000"/>
            </a:lvl3pPr>
            <a:lvl4pPr marL="1173438" indent="0">
              <a:buNone/>
              <a:defRPr sz="900"/>
            </a:lvl4pPr>
            <a:lvl5pPr marL="1564584" indent="0">
              <a:buNone/>
              <a:defRPr sz="900"/>
            </a:lvl5pPr>
            <a:lvl6pPr marL="1955730" indent="0">
              <a:buNone/>
              <a:defRPr sz="900"/>
            </a:lvl6pPr>
            <a:lvl7pPr marL="2346876" indent="0">
              <a:buNone/>
              <a:defRPr sz="900"/>
            </a:lvl7pPr>
            <a:lvl8pPr marL="2738022" indent="0">
              <a:buNone/>
              <a:defRPr sz="900"/>
            </a:lvl8pPr>
            <a:lvl9pPr marL="3129168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B0CA2-EE7C-4F21-BC99-1B7BC45BB5BA}" type="datetimeFigureOut">
              <a:rPr lang="ru-RU" smtClean="0"/>
              <a:pPr/>
              <a:t>27.03.2025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95CB-C0AE-4384-84F4-5E78CCE15AA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61765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B0CA2-EE7C-4F21-BC99-1B7BC45BB5BA}" type="datetimeFigureOut">
              <a:rPr lang="ru-RU" smtClean="0"/>
              <a:pPr/>
              <a:t>27.03.2025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95CB-C0AE-4384-84F4-5E78CCE15AA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45505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652465" y="402567"/>
            <a:ext cx="2305764" cy="640782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735172" y="402567"/>
            <a:ext cx="6783626" cy="6407821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B0CA2-EE7C-4F21-BC99-1B7BC45BB5BA}" type="datetimeFigureOut">
              <a:rPr lang="ru-RU" smtClean="0"/>
              <a:pPr/>
              <a:t>27.03.2025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95CB-C0AE-4384-84F4-5E78CCE15AA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93126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A3C1DD5A-7DBA-4220-B8D8-20048D0ABCE3}"/>
              </a:ext>
            </a:extLst>
          </p:cNvPr>
          <p:cNvSpPr/>
          <p:nvPr userDrawn="1"/>
        </p:nvSpPr>
        <p:spPr>
          <a:xfrm>
            <a:off x="0" y="1795829"/>
            <a:ext cx="10693400" cy="479311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9" tIns="50400" rIns="100799" bIns="50400" rtlCol="0" anchor="ctr"/>
          <a:lstStyle/>
          <a:p>
            <a:pPr algn="ctr"/>
            <a:endParaRPr lang="ru-RU" sz="2315"/>
          </a:p>
        </p:txBody>
      </p:sp>
      <p:sp>
        <p:nvSpPr>
          <p:cNvPr id="6" name="Номер слайда 3">
            <a:extLst>
              <a:ext uri="{FF2B5EF4-FFF2-40B4-BE49-F238E27FC236}">
                <a16:creationId xmlns:a16="http://schemas.microsoft.com/office/drawing/2014/main" id="{0A0A2E56-80E9-457C-85A2-379B7F01E3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95286" y="6950713"/>
            <a:ext cx="1935669" cy="402567"/>
          </a:xfrm>
          <a:prstGeom prst="rect">
            <a:avLst/>
          </a:prstGeom>
        </p:spPr>
        <p:txBody>
          <a:bodyPr/>
          <a:lstStyle/>
          <a:p>
            <a:pPr algn="l"/>
            <a:fld id="{725C68B6-61C2-468F-89AB-4B9F7531AA68}" type="slidenum">
              <a:rPr lang="ru-RU" smtClean="0"/>
              <a:pPr algn="l"/>
              <a:t>‹#›</a:t>
            </a:fld>
            <a:endParaRPr lang="ru-RU" dirty="0"/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15130363-D71A-4697-B9E0-FBA487FC8CD2}"/>
              </a:ext>
            </a:extLst>
          </p:cNvPr>
          <p:cNvSpPr/>
          <p:nvPr userDrawn="1"/>
        </p:nvSpPr>
        <p:spPr>
          <a:xfrm>
            <a:off x="0" y="218297"/>
            <a:ext cx="125720" cy="1255702"/>
          </a:xfrm>
          <a:custGeom>
            <a:avLst/>
            <a:gdLst/>
            <a:ahLst/>
            <a:cxnLst/>
            <a:rect l="l" t="t" r="r" b="b"/>
            <a:pathLst>
              <a:path w="81280" h="1144905">
                <a:moveTo>
                  <a:pt x="0" y="1144803"/>
                </a:moveTo>
                <a:lnTo>
                  <a:pt x="81000" y="1144803"/>
                </a:lnTo>
                <a:lnTo>
                  <a:pt x="81000" y="0"/>
                </a:lnTo>
                <a:lnTo>
                  <a:pt x="0" y="0"/>
                </a:lnTo>
                <a:lnTo>
                  <a:pt x="0" y="1144803"/>
                </a:lnTo>
                <a:close/>
              </a:path>
            </a:pathLst>
          </a:custGeom>
          <a:solidFill>
            <a:srgbClr val="EE312C"/>
          </a:solidFill>
        </p:spPr>
        <p:txBody>
          <a:bodyPr wrap="square" lIns="0" tIns="0" rIns="0" bIns="0" rtlCol="0"/>
          <a:lstStyle/>
          <a:p>
            <a:endParaRPr sz="2315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C2420F8-15A4-4618-82BB-55758199BB5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9064950" y="6588943"/>
            <a:ext cx="1628450" cy="900750"/>
          </a:xfrm>
          <a:prstGeom prst="rect">
            <a:avLst/>
          </a:prstGeom>
        </p:spPr>
      </p:pic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FCBA8602-5369-476D-B67C-4D459E2AD0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2675" y="591844"/>
            <a:ext cx="9687192" cy="549702"/>
          </a:xfrm>
        </p:spPr>
        <p:txBody>
          <a:bodyPr vert="horz" wrap="square" lIns="0" tIns="0" rIns="0" bIns="0" rtlCol="0">
            <a:spAutoFit/>
          </a:bodyPr>
          <a:lstStyle>
            <a:lvl1pPr>
              <a:defRPr lang="ru-RU" sz="3969" b="1">
                <a:solidFill>
                  <a:srgbClr val="E60000"/>
                </a:solidFill>
                <a:latin typeface="Arial Black" panose="020B0A04020102020204" pitchFamily="34" charset="0"/>
              </a:defRPr>
            </a:lvl1pPr>
          </a:lstStyle>
          <a:p>
            <a:pPr marL="0" lvl="0" defTabSz="883623"/>
            <a:r>
              <a:rPr lang="ru-RU" dirty="0"/>
              <a:t>ОБРАЗЕЦ ЗАГОЛОВКА</a:t>
            </a:r>
          </a:p>
        </p:txBody>
      </p:sp>
      <p:sp>
        <p:nvSpPr>
          <p:cNvPr id="15" name="Объект 2">
            <a:extLst>
              <a:ext uri="{FF2B5EF4-FFF2-40B4-BE49-F238E27FC236}">
                <a16:creationId xmlns:a16="http://schemas.microsoft.com/office/drawing/2014/main" id="{73CB2135-A489-4E6B-8FED-92D74838E2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4964" y="2919243"/>
            <a:ext cx="9824904" cy="3488816"/>
          </a:xfrm>
        </p:spPr>
        <p:txBody>
          <a:bodyPr/>
          <a:lstStyle>
            <a:lvl1pPr marL="262326" indent="-262326">
              <a:defRPr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7" name="Текст 2">
            <a:extLst>
              <a:ext uri="{FF2B5EF4-FFF2-40B4-BE49-F238E27FC236}">
                <a16:creationId xmlns:a16="http://schemas.microsoft.com/office/drawing/2014/main" id="{EA6920BC-95BA-4EE0-B6B9-ABDFC2E139F7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94964" y="2124447"/>
            <a:ext cx="9824904" cy="421490"/>
          </a:xfrm>
        </p:spPr>
        <p:txBody>
          <a:bodyPr anchor="b">
            <a:normAutofit/>
          </a:bodyPr>
          <a:lstStyle>
            <a:lvl1pPr marL="84374" indent="0">
              <a:buNone/>
              <a:defRPr sz="1764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7980" indent="0">
              <a:buNone/>
              <a:defRPr sz="1654" b="1"/>
            </a:lvl2pPr>
            <a:lvl3pPr marL="755961" indent="0">
              <a:buNone/>
              <a:defRPr sz="1433" b="1"/>
            </a:lvl3pPr>
            <a:lvl4pPr marL="1133941" indent="0">
              <a:buNone/>
              <a:defRPr sz="1323" b="1"/>
            </a:lvl4pPr>
            <a:lvl5pPr marL="1511922" indent="0">
              <a:buNone/>
              <a:defRPr sz="1323" b="1"/>
            </a:lvl5pPr>
            <a:lvl6pPr marL="1889902" indent="0">
              <a:buNone/>
              <a:defRPr sz="1323" b="1"/>
            </a:lvl6pPr>
            <a:lvl7pPr marL="2267883" indent="0">
              <a:buNone/>
              <a:defRPr sz="1323" b="1"/>
            </a:lvl7pPr>
            <a:lvl8pPr marL="2645863" indent="0">
              <a:buNone/>
              <a:defRPr sz="1323" b="1"/>
            </a:lvl8pPr>
            <a:lvl9pPr marL="3023844" indent="0">
              <a:buNone/>
              <a:defRPr sz="1323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70034310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A3C1DD5A-7DBA-4220-B8D8-20048D0ABCE3}"/>
              </a:ext>
            </a:extLst>
          </p:cNvPr>
          <p:cNvSpPr/>
          <p:nvPr userDrawn="1"/>
        </p:nvSpPr>
        <p:spPr>
          <a:xfrm>
            <a:off x="0" y="1795829"/>
            <a:ext cx="10693400" cy="479311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9" tIns="50400" rIns="100799" bIns="50400" rtlCol="0" anchor="ctr"/>
          <a:lstStyle/>
          <a:p>
            <a:pPr algn="ctr"/>
            <a:endParaRPr lang="ru-RU" sz="2315"/>
          </a:p>
        </p:txBody>
      </p:sp>
      <p:sp>
        <p:nvSpPr>
          <p:cNvPr id="6" name="Номер слайда 3">
            <a:extLst>
              <a:ext uri="{FF2B5EF4-FFF2-40B4-BE49-F238E27FC236}">
                <a16:creationId xmlns:a16="http://schemas.microsoft.com/office/drawing/2014/main" id="{0A0A2E56-80E9-457C-85A2-379B7F01E3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95286" y="6950713"/>
            <a:ext cx="1935669" cy="402567"/>
          </a:xfrm>
          <a:prstGeom prst="rect">
            <a:avLst/>
          </a:prstGeom>
        </p:spPr>
        <p:txBody>
          <a:bodyPr/>
          <a:lstStyle/>
          <a:p>
            <a:pPr algn="l"/>
            <a:fld id="{725C68B6-61C2-468F-89AB-4B9F7531AA68}" type="slidenum">
              <a:rPr lang="ru-RU" smtClean="0"/>
              <a:pPr algn="l"/>
              <a:t>‹#›</a:t>
            </a:fld>
            <a:endParaRPr lang="ru-RU" dirty="0"/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15130363-D71A-4697-B9E0-FBA487FC8CD2}"/>
              </a:ext>
            </a:extLst>
          </p:cNvPr>
          <p:cNvSpPr/>
          <p:nvPr userDrawn="1"/>
        </p:nvSpPr>
        <p:spPr>
          <a:xfrm>
            <a:off x="0" y="218297"/>
            <a:ext cx="125720" cy="1255702"/>
          </a:xfrm>
          <a:custGeom>
            <a:avLst/>
            <a:gdLst/>
            <a:ahLst/>
            <a:cxnLst/>
            <a:rect l="l" t="t" r="r" b="b"/>
            <a:pathLst>
              <a:path w="81280" h="1144905">
                <a:moveTo>
                  <a:pt x="0" y="1144803"/>
                </a:moveTo>
                <a:lnTo>
                  <a:pt x="81000" y="1144803"/>
                </a:lnTo>
                <a:lnTo>
                  <a:pt x="81000" y="0"/>
                </a:lnTo>
                <a:lnTo>
                  <a:pt x="0" y="0"/>
                </a:lnTo>
                <a:lnTo>
                  <a:pt x="0" y="1144803"/>
                </a:lnTo>
                <a:close/>
              </a:path>
            </a:pathLst>
          </a:custGeom>
          <a:solidFill>
            <a:srgbClr val="EE312C"/>
          </a:solidFill>
        </p:spPr>
        <p:txBody>
          <a:bodyPr wrap="square" lIns="0" tIns="0" rIns="0" bIns="0" rtlCol="0"/>
          <a:lstStyle/>
          <a:p>
            <a:endParaRPr sz="2315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C2420F8-15A4-4618-82BB-55758199BB5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9064950" y="6588943"/>
            <a:ext cx="1628450" cy="900750"/>
          </a:xfrm>
          <a:prstGeom prst="rect">
            <a:avLst/>
          </a:prstGeom>
        </p:spPr>
      </p:pic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FCBA8602-5369-476D-B67C-4D459E2AD0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2675" y="591844"/>
            <a:ext cx="9687192" cy="549702"/>
          </a:xfrm>
        </p:spPr>
        <p:txBody>
          <a:bodyPr vert="horz" wrap="square" lIns="0" tIns="0" rIns="0" bIns="0" rtlCol="0">
            <a:spAutoFit/>
          </a:bodyPr>
          <a:lstStyle>
            <a:lvl1pPr>
              <a:defRPr lang="ru-RU" sz="3969" b="1">
                <a:solidFill>
                  <a:srgbClr val="E60000"/>
                </a:solidFill>
                <a:latin typeface="Arial Black" panose="020B0A04020102020204" pitchFamily="34" charset="0"/>
              </a:defRPr>
            </a:lvl1pPr>
          </a:lstStyle>
          <a:p>
            <a:pPr marL="0" lvl="0" defTabSz="883623"/>
            <a:r>
              <a:rPr lang="ru-RU" dirty="0"/>
              <a:t>ОБРАЗЕЦ ЗАГОЛОВКА</a:t>
            </a:r>
          </a:p>
        </p:txBody>
      </p:sp>
      <p:sp>
        <p:nvSpPr>
          <p:cNvPr id="15" name="Объект 2">
            <a:extLst>
              <a:ext uri="{FF2B5EF4-FFF2-40B4-BE49-F238E27FC236}">
                <a16:creationId xmlns:a16="http://schemas.microsoft.com/office/drawing/2014/main" id="{73CB2135-A489-4E6B-8FED-92D74838E2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4964" y="2919243"/>
            <a:ext cx="9824904" cy="3488816"/>
          </a:xfrm>
        </p:spPr>
        <p:txBody>
          <a:bodyPr/>
          <a:lstStyle>
            <a:lvl1pPr marL="262326" indent="-262326">
              <a:defRPr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7" name="Текст 2">
            <a:extLst>
              <a:ext uri="{FF2B5EF4-FFF2-40B4-BE49-F238E27FC236}">
                <a16:creationId xmlns:a16="http://schemas.microsoft.com/office/drawing/2014/main" id="{EA6920BC-95BA-4EE0-B6B9-ABDFC2E139F7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94964" y="2124447"/>
            <a:ext cx="9824904" cy="421490"/>
          </a:xfrm>
        </p:spPr>
        <p:txBody>
          <a:bodyPr anchor="b">
            <a:normAutofit/>
          </a:bodyPr>
          <a:lstStyle>
            <a:lvl1pPr marL="84374" indent="0">
              <a:buNone/>
              <a:defRPr sz="1764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7980" indent="0">
              <a:buNone/>
              <a:defRPr sz="1654" b="1"/>
            </a:lvl2pPr>
            <a:lvl3pPr marL="755961" indent="0">
              <a:buNone/>
              <a:defRPr sz="1433" b="1"/>
            </a:lvl3pPr>
            <a:lvl4pPr marL="1133941" indent="0">
              <a:buNone/>
              <a:defRPr sz="1323" b="1"/>
            </a:lvl4pPr>
            <a:lvl5pPr marL="1511922" indent="0">
              <a:buNone/>
              <a:defRPr sz="1323" b="1"/>
            </a:lvl5pPr>
            <a:lvl6pPr marL="1889902" indent="0">
              <a:buNone/>
              <a:defRPr sz="1323" b="1"/>
            </a:lvl6pPr>
            <a:lvl7pPr marL="2267883" indent="0">
              <a:buNone/>
              <a:defRPr sz="1323" b="1"/>
            </a:lvl7pPr>
            <a:lvl8pPr marL="2645863" indent="0">
              <a:buNone/>
              <a:defRPr sz="1323" b="1"/>
            </a:lvl8pPr>
            <a:lvl9pPr marL="3023844" indent="0">
              <a:buNone/>
              <a:defRPr sz="1323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1023073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A3C1DD5A-7DBA-4220-B8D8-20048D0ABCE3}"/>
              </a:ext>
            </a:extLst>
          </p:cNvPr>
          <p:cNvSpPr/>
          <p:nvPr userDrawn="1"/>
        </p:nvSpPr>
        <p:spPr>
          <a:xfrm>
            <a:off x="0" y="1795829"/>
            <a:ext cx="10693400" cy="479311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799" tIns="50400" rIns="100799" bIns="50400" rtlCol="0" anchor="ctr"/>
          <a:lstStyle/>
          <a:p>
            <a:pPr algn="ctr"/>
            <a:endParaRPr lang="ru-RU" sz="2315"/>
          </a:p>
        </p:txBody>
      </p:sp>
      <p:sp>
        <p:nvSpPr>
          <p:cNvPr id="6" name="Номер слайда 3">
            <a:extLst>
              <a:ext uri="{FF2B5EF4-FFF2-40B4-BE49-F238E27FC236}">
                <a16:creationId xmlns:a16="http://schemas.microsoft.com/office/drawing/2014/main" id="{0A0A2E56-80E9-457C-85A2-379B7F01E3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95286" y="6950713"/>
            <a:ext cx="1935669" cy="402567"/>
          </a:xfrm>
          <a:prstGeom prst="rect">
            <a:avLst/>
          </a:prstGeom>
        </p:spPr>
        <p:txBody>
          <a:bodyPr/>
          <a:lstStyle/>
          <a:p>
            <a:pPr algn="l"/>
            <a:fld id="{725C68B6-61C2-468F-89AB-4B9F7531AA68}" type="slidenum">
              <a:rPr lang="ru-RU" smtClean="0"/>
              <a:pPr algn="l"/>
              <a:t>‹#›</a:t>
            </a:fld>
            <a:endParaRPr lang="ru-RU" dirty="0"/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15130363-D71A-4697-B9E0-FBA487FC8CD2}"/>
              </a:ext>
            </a:extLst>
          </p:cNvPr>
          <p:cNvSpPr/>
          <p:nvPr userDrawn="1"/>
        </p:nvSpPr>
        <p:spPr>
          <a:xfrm>
            <a:off x="0" y="218297"/>
            <a:ext cx="125720" cy="1255702"/>
          </a:xfrm>
          <a:custGeom>
            <a:avLst/>
            <a:gdLst/>
            <a:ahLst/>
            <a:cxnLst/>
            <a:rect l="l" t="t" r="r" b="b"/>
            <a:pathLst>
              <a:path w="81280" h="1144905">
                <a:moveTo>
                  <a:pt x="0" y="1144803"/>
                </a:moveTo>
                <a:lnTo>
                  <a:pt x="81000" y="1144803"/>
                </a:lnTo>
                <a:lnTo>
                  <a:pt x="81000" y="0"/>
                </a:lnTo>
                <a:lnTo>
                  <a:pt x="0" y="0"/>
                </a:lnTo>
                <a:lnTo>
                  <a:pt x="0" y="1144803"/>
                </a:lnTo>
                <a:close/>
              </a:path>
            </a:pathLst>
          </a:custGeom>
          <a:solidFill>
            <a:srgbClr val="EE312C"/>
          </a:solidFill>
        </p:spPr>
        <p:txBody>
          <a:bodyPr wrap="square" lIns="0" tIns="0" rIns="0" bIns="0" rtlCol="0"/>
          <a:lstStyle/>
          <a:p>
            <a:endParaRPr sz="2315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C2420F8-15A4-4618-82BB-55758199BB5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9064950" y="6588943"/>
            <a:ext cx="1628450" cy="900750"/>
          </a:xfrm>
          <a:prstGeom prst="rect">
            <a:avLst/>
          </a:prstGeom>
        </p:spPr>
      </p:pic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FCBA8602-5369-476D-B67C-4D459E2AD0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2675" y="591844"/>
            <a:ext cx="9687192" cy="549702"/>
          </a:xfrm>
        </p:spPr>
        <p:txBody>
          <a:bodyPr vert="horz" wrap="square" lIns="0" tIns="0" rIns="0" bIns="0" rtlCol="0">
            <a:spAutoFit/>
          </a:bodyPr>
          <a:lstStyle>
            <a:lvl1pPr>
              <a:defRPr lang="ru-RU" sz="3969" b="1">
                <a:solidFill>
                  <a:srgbClr val="E60000"/>
                </a:solidFill>
                <a:latin typeface="Arial Black" panose="020B0A04020102020204" pitchFamily="34" charset="0"/>
              </a:defRPr>
            </a:lvl1pPr>
          </a:lstStyle>
          <a:p>
            <a:pPr marL="0" lvl="0" defTabSz="883623"/>
            <a:r>
              <a:rPr lang="ru-RU" dirty="0"/>
              <a:t>ОБРАЗЕЦ ЗАГОЛОВКА</a:t>
            </a:r>
          </a:p>
        </p:txBody>
      </p:sp>
      <p:sp>
        <p:nvSpPr>
          <p:cNvPr id="15" name="Объект 2">
            <a:extLst>
              <a:ext uri="{FF2B5EF4-FFF2-40B4-BE49-F238E27FC236}">
                <a16:creationId xmlns:a16="http://schemas.microsoft.com/office/drawing/2014/main" id="{73CB2135-A489-4E6B-8FED-92D74838E2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4964" y="2919243"/>
            <a:ext cx="9824904" cy="3488816"/>
          </a:xfrm>
        </p:spPr>
        <p:txBody>
          <a:bodyPr/>
          <a:lstStyle>
            <a:lvl1pPr marL="262326" indent="-262326">
              <a:defRPr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7" name="Текст 2">
            <a:extLst>
              <a:ext uri="{FF2B5EF4-FFF2-40B4-BE49-F238E27FC236}">
                <a16:creationId xmlns:a16="http://schemas.microsoft.com/office/drawing/2014/main" id="{EA6920BC-95BA-4EE0-B6B9-ABDFC2E139F7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94964" y="2124447"/>
            <a:ext cx="9824904" cy="421490"/>
          </a:xfrm>
        </p:spPr>
        <p:txBody>
          <a:bodyPr anchor="b">
            <a:normAutofit/>
          </a:bodyPr>
          <a:lstStyle>
            <a:lvl1pPr marL="84374" indent="0">
              <a:buNone/>
              <a:defRPr sz="1764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77980" indent="0">
              <a:buNone/>
              <a:defRPr sz="1654" b="1"/>
            </a:lvl2pPr>
            <a:lvl3pPr marL="755961" indent="0">
              <a:buNone/>
              <a:defRPr sz="1433" b="1"/>
            </a:lvl3pPr>
            <a:lvl4pPr marL="1133941" indent="0">
              <a:buNone/>
              <a:defRPr sz="1323" b="1"/>
            </a:lvl4pPr>
            <a:lvl5pPr marL="1511922" indent="0">
              <a:buNone/>
              <a:defRPr sz="1323" b="1"/>
            </a:lvl5pPr>
            <a:lvl6pPr marL="1889902" indent="0">
              <a:buNone/>
              <a:defRPr sz="1323" b="1"/>
            </a:lvl6pPr>
            <a:lvl7pPr marL="2267883" indent="0">
              <a:buNone/>
              <a:defRPr sz="1323" b="1"/>
            </a:lvl7pPr>
            <a:lvl8pPr marL="2645863" indent="0">
              <a:buNone/>
              <a:defRPr sz="1323" b="1"/>
            </a:lvl8pPr>
            <a:lvl9pPr marL="3023844" indent="0">
              <a:buNone/>
              <a:defRPr sz="1323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328739843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0.xml"/><Relationship Id="rId21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5171" y="402569"/>
            <a:ext cx="9223058" cy="1461495"/>
          </a:xfrm>
          <a:prstGeom prst="rect">
            <a:avLst/>
          </a:prstGeom>
        </p:spPr>
        <p:txBody>
          <a:bodyPr vert="horz" lIns="104306" tIns="52153" rIns="104306" bIns="52153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35171" y="2012836"/>
            <a:ext cx="9223058" cy="4797552"/>
          </a:xfrm>
          <a:prstGeom prst="rect">
            <a:avLst/>
          </a:prstGeom>
        </p:spPr>
        <p:txBody>
          <a:bodyPr vert="horz" lIns="104306" tIns="52153" rIns="104306" bIns="52153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735171" y="7008172"/>
            <a:ext cx="2406015" cy="402567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9B0CA2-EE7C-4F21-BC99-1B7BC45BB5BA}" type="datetimeFigureOut">
              <a:rPr lang="ru-RU" smtClean="0"/>
              <a:pPr/>
              <a:t>27.03.2025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542189" y="7008172"/>
            <a:ext cx="3609023" cy="402567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552214" y="7008172"/>
            <a:ext cx="2406015" cy="402567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AB95CB-C0AE-4384-84F4-5E78CCE15AA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8932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5" r:id="rId2"/>
    <p:sldLayoutId id="2147483719" r:id="rId3"/>
    <p:sldLayoutId id="2147483739" r:id="rId4"/>
    <p:sldLayoutId id="2147483736" r:id="rId5"/>
    <p:sldLayoutId id="2147483738" r:id="rId6"/>
    <p:sldLayoutId id="2147483737" r:id="rId7"/>
    <p:sldLayoutId id="2147483713" r:id="rId8"/>
    <p:sldLayoutId id="2147483714" r:id="rId9"/>
    <p:sldLayoutId id="2147483715" r:id="rId10"/>
    <p:sldLayoutId id="2147483716" r:id="rId11"/>
    <p:sldLayoutId id="2147483717" r:id="rId12"/>
    <p:sldLayoutId id="2147483718" r:id="rId13"/>
    <p:sldLayoutId id="2147483720" r:id="rId14"/>
    <p:sldLayoutId id="2147483721" r:id="rId15"/>
    <p:sldLayoutId id="2147483722" r:id="rId16"/>
    <p:sldLayoutId id="2147483723" r:id="rId17"/>
    <p:sldLayoutId id="2147483740" r:id="rId18"/>
    <p:sldLayoutId id="2147483741" r:id="rId19"/>
    <p:sldLayoutId id="2147483742" r:id="rId20"/>
  </p:sldLayoutIdLst>
  <p:txStyles>
    <p:titleStyle>
      <a:lvl1pPr algn="l" defTabSz="782292" rtl="0" eaLnBrk="1" latinLnBrk="0" hangingPunct="1">
        <a:lnSpc>
          <a:spcPct val="90000"/>
        </a:lnSpc>
        <a:spcBef>
          <a:spcPct val="0"/>
        </a:spcBef>
        <a:buNone/>
        <a:defRPr sz="3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5573" indent="-195573" algn="l" defTabSz="782292" rtl="0" eaLnBrk="1" latinLnBrk="0" hangingPunct="1">
        <a:lnSpc>
          <a:spcPct val="90000"/>
        </a:lnSpc>
        <a:spcBef>
          <a:spcPts val="856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86719" indent="-195573" algn="l" defTabSz="782292" rtl="0" eaLnBrk="1" latinLnBrk="0" hangingPunct="1">
        <a:lnSpc>
          <a:spcPct val="90000"/>
        </a:lnSpc>
        <a:spcBef>
          <a:spcPts val="428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77865" indent="-195573" algn="l" defTabSz="782292" rtl="0" eaLnBrk="1" latinLnBrk="0" hangingPunct="1">
        <a:lnSpc>
          <a:spcPct val="90000"/>
        </a:lnSpc>
        <a:spcBef>
          <a:spcPts val="428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011" indent="-195573" algn="l" defTabSz="782292" rtl="0" eaLnBrk="1" latinLnBrk="0" hangingPunct="1">
        <a:lnSpc>
          <a:spcPct val="90000"/>
        </a:lnSpc>
        <a:spcBef>
          <a:spcPts val="428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760157" indent="-195573" algn="l" defTabSz="782292" rtl="0" eaLnBrk="1" latinLnBrk="0" hangingPunct="1">
        <a:lnSpc>
          <a:spcPct val="90000"/>
        </a:lnSpc>
        <a:spcBef>
          <a:spcPts val="428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151303" indent="-195573" algn="l" defTabSz="782292" rtl="0" eaLnBrk="1" latinLnBrk="0" hangingPunct="1">
        <a:lnSpc>
          <a:spcPct val="90000"/>
        </a:lnSpc>
        <a:spcBef>
          <a:spcPts val="428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542449" indent="-195573" algn="l" defTabSz="782292" rtl="0" eaLnBrk="1" latinLnBrk="0" hangingPunct="1">
        <a:lnSpc>
          <a:spcPct val="90000"/>
        </a:lnSpc>
        <a:spcBef>
          <a:spcPts val="428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933595" indent="-195573" algn="l" defTabSz="782292" rtl="0" eaLnBrk="1" latinLnBrk="0" hangingPunct="1">
        <a:lnSpc>
          <a:spcPct val="90000"/>
        </a:lnSpc>
        <a:spcBef>
          <a:spcPts val="428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324741" indent="-195573" algn="l" defTabSz="782292" rtl="0" eaLnBrk="1" latinLnBrk="0" hangingPunct="1">
        <a:lnSpc>
          <a:spcPct val="90000"/>
        </a:lnSpc>
        <a:spcBef>
          <a:spcPts val="428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78229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91146" algn="l" defTabSz="78229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82292" algn="l" defTabSz="78229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73438" algn="l" defTabSz="78229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64584" algn="l" defTabSz="78229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55730" algn="l" defTabSz="78229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346876" algn="l" defTabSz="78229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738022" algn="l" defTabSz="78229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129168" algn="l" defTabSz="78229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6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image" Target="../media/image7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chart" Target="../charts/chart1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8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9.jp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0.jp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1.jp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6.pn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7.pn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8.png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5AEBF47-2662-48D1-B238-FBEE452D28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5790" y="3780631"/>
            <a:ext cx="9679452" cy="2200275"/>
          </a:xfrm>
        </p:spPr>
        <p:txBody>
          <a:bodyPr>
            <a:normAutofit fontScale="90000"/>
          </a:bodyPr>
          <a:lstStyle/>
          <a:p>
            <a:r>
              <a:rPr lang="ru-RU" sz="2100" dirty="0" smtClean="0"/>
              <a:t/>
            </a:r>
            <a:br>
              <a:rPr lang="ru-RU" sz="2100" dirty="0" smtClean="0"/>
            </a:br>
            <a:r>
              <a:rPr lang="ru-RU" sz="2100" dirty="0"/>
              <a:t/>
            </a:r>
            <a:br>
              <a:rPr lang="ru-RU" sz="2100" dirty="0"/>
            </a:br>
            <a:r>
              <a:rPr lang="ru-RU" sz="2100" dirty="0" smtClean="0"/>
              <a:t/>
            </a:r>
            <a:br>
              <a:rPr lang="ru-RU" sz="2100" dirty="0" smtClean="0"/>
            </a:br>
            <a:r>
              <a:rPr lang="ru-RU" sz="2100" dirty="0"/>
              <a:t/>
            </a:r>
            <a:br>
              <a:rPr lang="ru-RU" sz="2100" dirty="0"/>
            </a:br>
            <a:r>
              <a:rPr lang="ru-RU" sz="2100" dirty="0" smtClean="0"/>
              <a:t/>
            </a:r>
            <a:br>
              <a:rPr lang="ru-RU" sz="2100" dirty="0" smtClean="0"/>
            </a:br>
            <a:r>
              <a:rPr lang="ru-RU" sz="2100" dirty="0"/>
              <a:t/>
            </a:r>
            <a:br>
              <a:rPr lang="ru-RU" sz="2100" dirty="0"/>
            </a:br>
            <a:r>
              <a:rPr lang="ru-RU" sz="2100" dirty="0" smtClean="0"/>
              <a:t/>
            </a:r>
            <a:br>
              <a:rPr lang="ru-RU" sz="2100" dirty="0" smtClean="0"/>
            </a:br>
            <a:r>
              <a:rPr lang="ru-RU" sz="2100" dirty="0"/>
              <a:t/>
            </a:r>
            <a:br>
              <a:rPr lang="ru-RU" sz="2100" dirty="0"/>
            </a:br>
            <a:r>
              <a:rPr lang="ru-RU" sz="2100" dirty="0" smtClean="0"/>
              <a:t/>
            </a:r>
            <a:br>
              <a:rPr lang="ru-RU" sz="2100" dirty="0" smtClean="0"/>
            </a:br>
            <a:r>
              <a:rPr lang="ru-RU" sz="2100" dirty="0" smtClean="0"/>
              <a:t/>
            </a:r>
            <a:br>
              <a:rPr lang="ru-RU" sz="2100" dirty="0" smtClean="0"/>
            </a:br>
            <a:r>
              <a:rPr lang="ru-RU" sz="2100" dirty="0" smtClean="0"/>
              <a:t/>
            </a:r>
            <a:br>
              <a:rPr lang="ru-RU" sz="2100" dirty="0" smtClean="0"/>
            </a:br>
            <a:r>
              <a:rPr lang="ru-RU" sz="2100" dirty="0"/>
              <a:t/>
            </a:r>
            <a:br>
              <a:rPr lang="ru-RU" sz="2100" dirty="0"/>
            </a:br>
            <a:r>
              <a:rPr lang="ru-RU" sz="2100" dirty="0" smtClean="0"/>
              <a:t/>
            </a:r>
            <a:br>
              <a:rPr lang="ru-RU" sz="2100" dirty="0" smtClean="0"/>
            </a:br>
            <a:r>
              <a:rPr lang="ru-RU" sz="2100" dirty="0"/>
              <a:t/>
            </a:r>
            <a:br>
              <a:rPr lang="ru-RU" sz="2100" dirty="0"/>
            </a:br>
            <a:r>
              <a:rPr lang="ru-RU" sz="2100" dirty="0" smtClean="0"/>
              <a:t/>
            </a:r>
            <a:br>
              <a:rPr lang="ru-RU" sz="2100" dirty="0" smtClean="0"/>
            </a:br>
            <a:r>
              <a:rPr lang="ru-RU" sz="2100" dirty="0"/>
              <a:t/>
            </a:r>
            <a:br>
              <a:rPr lang="ru-RU" sz="2100" dirty="0"/>
            </a:br>
            <a:r>
              <a:rPr lang="ru-RU" sz="2100" dirty="0" smtClean="0"/>
              <a:t/>
            </a:r>
            <a:br>
              <a:rPr lang="ru-RU" sz="2100" dirty="0" smtClean="0"/>
            </a:br>
            <a:r>
              <a:rPr lang="ru-RU" sz="2100" dirty="0" smtClean="0"/>
              <a:t/>
            </a:r>
            <a:br>
              <a:rPr lang="ru-RU" sz="2100" dirty="0" smtClean="0"/>
            </a:br>
            <a:r>
              <a:rPr lang="ru-RU" sz="2100" dirty="0" smtClean="0"/>
              <a:t>ОТЧЕТ </a:t>
            </a:r>
            <a:br>
              <a:rPr lang="ru-RU" sz="2100" dirty="0" smtClean="0"/>
            </a:br>
            <a:r>
              <a:rPr lang="ru-RU" sz="2100" dirty="0" smtClean="0"/>
              <a:t>о прохождении производственной практики </a:t>
            </a:r>
            <a:br>
              <a:rPr lang="ru-RU" sz="2100" dirty="0" smtClean="0"/>
            </a:br>
            <a:r>
              <a:rPr lang="ru-RU" sz="2100" dirty="0" smtClean="0"/>
              <a:t>(преддипломной)</a:t>
            </a:r>
            <a:br>
              <a:rPr lang="ru-RU" sz="2100" dirty="0" smtClean="0"/>
            </a:br>
            <a:r>
              <a:rPr lang="ru-RU" sz="2100" dirty="0" smtClean="0"/>
              <a:t> </a:t>
            </a:r>
            <a:br>
              <a:rPr lang="ru-RU" sz="2100" dirty="0" smtClean="0"/>
            </a:br>
            <a:r>
              <a:rPr lang="ru-RU" sz="2100" dirty="0" smtClean="0"/>
              <a:t/>
            </a:r>
            <a:br>
              <a:rPr lang="ru-RU" sz="2100" dirty="0" smtClean="0"/>
            </a:br>
            <a:r>
              <a:rPr lang="ru-RU" sz="2100" dirty="0" smtClean="0"/>
              <a:t>в период с «</a:t>
            </a:r>
            <a:r>
              <a:rPr lang="en-US" sz="2100" dirty="0" smtClean="0"/>
              <a:t>___</a:t>
            </a:r>
            <a:r>
              <a:rPr lang="ru-RU" sz="2100" dirty="0" smtClean="0"/>
              <a:t>» </a:t>
            </a:r>
            <a:r>
              <a:rPr lang="en-US" sz="2100" dirty="0" smtClean="0"/>
              <a:t>__________</a:t>
            </a:r>
            <a:r>
              <a:rPr lang="ru-RU" sz="2100" dirty="0" smtClean="0"/>
              <a:t> 20</a:t>
            </a:r>
            <a:r>
              <a:rPr lang="en-US" sz="2100" dirty="0" smtClean="0"/>
              <a:t>__</a:t>
            </a:r>
            <a:r>
              <a:rPr lang="ru-RU" sz="2100" dirty="0" smtClean="0"/>
              <a:t> г. по </a:t>
            </a:r>
            <a:r>
              <a:rPr lang="ru-RU" sz="2100" dirty="0"/>
              <a:t>«</a:t>
            </a:r>
            <a:r>
              <a:rPr lang="en-US" sz="2100" dirty="0"/>
              <a:t>___</a:t>
            </a:r>
            <a:r>
              <a:rPr lang="ru-RU" sz="2100" dirty="0"/>
              <a:t>» </a:t>
            </a:r>
            <a:r>
              <a:rPr lang="en-US" sz="2100" dirty="0"/>
              <a:t>__________</a:t>
            </a:r>
            <a:r>
              <a:rPr lang="ru-RU" sz="2100" dirty="0"/>
              <a:t> 20</a:t>
            </a:r>
            <a:r>
              <a:rPr lang="en-US" sz="2100" dirty="0"/>
              <a:t>__</a:t>
            </a:r>
            <a:r>
              <a:rPr lang="ru-RU" sz="2100" dirty="0"/>
              <a:t> г.</a:t>
            </a:r>
            <a:r>
              <a:rPr lang="en-US" sz="2200" dirty="0" smtClean="0"/>
              <a:t/>
            </a:r>
            <a:br>
              <a:rPr lang="en-US" sz="2200" dirty="0" smtClean="0"/>
            </a:br>
            <a:r>
              <a:rPr lang="ru-RU" sz="2200" dirty="0" smtClean="0"/>
              <a:t/>
            </a:r>
            <a:br>
              <a:rPr lang="ru-RU" sz="2200" dirty="0" smtClean="0"/>
            </a:br>
            <a:r>
              <a:rPr lang="ru-RU" sz="2100" dirty="0" smtClean="0"/>
              <a:t>Специальность 38.02.04. Коммерция (по отраслям)</a:t>
            </a:r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2100" dirty="0" smtClean="0"/>
              <a:t/>
            </a:r>
            <a:br>
              <a:rPr lang="ru-RU" sz="2100" dirty="0" smtClean="0"/>
            </a:br>
            <a:endParaRPr lang="ru-RU" sz="2700" dirty="0"/>
          </a:p>
        </p:txBody>
      </p:sp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8EC7E33D-1387-4B56-A695-F4C72A50F4EE}"/>
              </a:ext>
            </a:extLst>
          </p:cNvPr>
          <p:cNvSpPr txBox="1">
            <a:spLocks/>
          </p:cNvSpPr>
          <p:nvPr/>
        </p:nvSpPr>
        <p:spPr bwMode="auto">
          <a:xfrm>
            <a:off x="426967" y="6084887"/>
            <a:ext cx="8712968" cy="1264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ru-RU" altLang="ru-RU" sz="1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ФИО обучающегося</a:t>
            </a:r>
            <a:r>
              <a:rPr kumimoji="0" lang="ru-RU" altLang="ru-RU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: </a:t>
            </a:r>
            <a:r>
              <a:rPr lang="ru-RU" altLang="ru-RU" sz="2400" dirty="0" smtClean="0">
                <a:solidFill>
                  <a:srgbClr val="FF0000"/>
                </a:solidFill>
                <a:latin typeface="Calibri"/>
              </a:rPr>
              <a:t>____________________________________</a:t>
            </a:r>
            <a:endParaRPr lang="ru-RU" altLang="ru-RU" sz="2400" dirty="0">
              <a:solidFill>
                <a:srgbClr val="FF0000"/>
              </a:solidFill>
              <a:latin typeface="Calibri"/>
            </a:endParaRPr>
          </a:p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ru-RU" altLang="ru-RU" sz="2400" dirty="0">
                <a:solidFill>
                  <a:srgbClr val="FF0000"/>
                </a:solidFill>
                <a:latin typeface="Calibri"/>
              </a:rPr>
              <a:t>Группа: </a:t>
            </a:r>
            <a:r>
              <a:rPr lang="ru-RU" altLang="ru-RU" sz="2400" dirty="0" smtClean="0">
                <a:solidFill>
                  <a:srgbClr val="FF0000"/>
                </a:solidFill>
                <a:latin typeface="Calibri"/>
              </a:rPr>
              <a:t>_______________________________________________</a:t>
            </a:r>
            <a:endParaRPr lang="ru-RU" altLang="ru-RU" sz="2400" dirty="0">
              <a:solidFill>
                <a:srgbClr val="FF0000"/>
              </a:solidFill>
              <a:latin typeface="Calibri"/>
            </a:endParaRPr>
          </a:p>
          <a:p>
            <a:pPr lvl="0" algn="l" defTabSz="914400" eaLnBrk="1" hangingPunct="1">
              <a:lnSpc>
                <a:spcPct val="80000"/>
              </a:lnSpc>
              <a:spcBef>
                <a:spcPct val="0"/>
              </a:spcBef>
              <a:defRPr/>
            </a:pPr>
            <a:r>
              <a:rPr kumimoji="0" lang="ru-RU" altLang="ru-RU" sz="2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ФИО Руководителя:  </a:t>
            </a:r>
            <a:r>
              <a:rPr lang="ru-RU" altLang="ru-RU" sz="2000" dirty="0" smtClean="0">
                <a:solidFill>
                  <a:srgbClr val="FF0000"/>
                </a:solidFill>
              </a:rPr>
              <a:t>___________________________________________</a:t>
            </a:r>
            <a:endParaRPr kumimoji="0" lang="ru-RU" altLang="ru-RU" sz="2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ru-RU" altLang="ru-RU" sz="2200" b="0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en-US" altLang="ru-RU" sz="1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en-US" altLang="ru-RU" sz="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ru-RU" altLang="ru-RU" sz="800" b="0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7A02C01-F3A7-4DE2-9DF2-AD08FA4829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5790" y="1941522"/>
            <a:ext cx="9144000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200" b="1" dirty="0">
                <a:solidFill>
                  <a:prstClr val="white"/>
                </a:solidFill>
                <a:latin typeface="Arial" charset="0"/>
              </a:rPr>
              <a:t>АВТОНОМНАЯ НЕКОММЕРЧЕСКАЯ ОРГАНИЗАЦИЯ ВЫСШЕГО ОБРАЗОВАНИЯ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200" b="1" dirty="0">
                <a:solidFill>
                  <a:prstClr val="white"/>
                </a:solidFill>
                <a:latin typeface="Arial" charset="0"/>
              </a:rPr>
              <a:t>«</a:t>
            </a:r>
            <a:r>
              <a:rPr lang="ru-RU" altLang="ru-RU" sz="1200" b="1">
                <a:solidFill>
                  <a:prstClr val="white"/>
                </a:solidFill>
                <a:latin typeface="Arial" charset="0"/>
              </a:rPr>
              <a:t>МОСКОВСКИЙ </a:t>
            </a:r>
            <a:r>
              <a:rPr lang="ru-RU" altLang="ru-RU" sz="1200" b="1" smtClean="0">
                <a:solidFill>
                  <a:prstClr val="white"/>
                </a:solidFill>
                <a:latin typeface="Arial" charset="0"/>
              </a:rPr>
              <a:t>УНИВЕРСИТЕТ </a:t>
            </a:r>
            <a:r>
              <a:rPr lang="ru-RU" altLang="ru-RU" sz="1200" b="1" dirty="0">
                <a:solidFill>
                  <a:prstClr val="white"/>
                </a:solidFill>
                <a:latin typeface="Arial" charset="0"/>
              </a:rPr>
              <a:t>«СИНЕРГИЯ» 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200" b="1" dirty="0">
                <a:solidFill>
                  <a:prstClr val="white"/>
                </a:solidFill>
                <a:latin typeface="Arial" charset="0"/>
              </a:rPr>
              <a:t>Факультет Рекламы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200" b="1" dirty="0" smtClean="0">
                <a:solidFill>
                  <a:prstClr val="white"/>
                </a:solidFill>
                <a:latin typeface="Arial" charset="0"/>
              </a:rPr>
              <a:t>Кафедра</a:t>
            </a:r>
            <a:r>
              <a:rPr lang="en-US" altLang="ru-RU" sz="1200" b="1" dirty="0" smtClean="0">
                <a:solidFill>
                  <a:prstClr val="white"/>
                </a:solidFill>
                <a:latin typeface="Arial" charset="0"/>
              </a:rPr>
              <a:t> </a:t>
            </a:r>
            <a:r>
              <a:rPr lang="ru-RU" altLang="ru-RU" sz="1200" b="1" dirty="0" smtClean="0">
                <a:solidFill>
                  <a:prstClr val="white"/>
                </a:solidFill>
                <a:latin typeface="Arial" charset="0"/>
              </a:rPr>
              <a:t>Коммерции и торгового дела </a:t>
            </a:r>
            <a:endParaRPr lang="ru-RU" altLang="ru-RU" sz="1200" b="1" dirty="0">
              <a:solidFill>
                <a:prstClr val="white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78066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5413" y="684287"/>
            <a:ext cx="9687193" cy="332399"/>
          </a:xfrm>
        </p:spPr>
        <p:txBody>
          <a:bodyPr/>
          <a:lstStyle/>
          <a:p>
            <a:r>
              <a:rPr lang="ru-RU" sz="2400" dirty="0" smtClean="0"/>
              <a:t>Содержание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6140" y="1764407"/>
            <a:ext cx="9793088" cy="6552728"/>
          </a:xfrm>
        </p:spPr>
        <p:txBody>
          <a:bodyPr>
            <a:noAutofit/>
          </a:bodyPr>
          <a:lstStyle/>
          <a:p>
            <a:pPr marL="514350" indent="-514350" algn="just">
              <a:lnSpc>
                <a:spcPct val="100000"/>
              </a:lnSpc>
              <a:spcBef>
                <a:spcPts val="0"/>
              </a:spcBef>
              <a:buFont typeface="+mj-lt"/>
              <a:buAutoNum type="romanUcPeriod"/>
            </a:pPr>
            <a:r>
              <a:rPr lang="ru-RU" sz="145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Общая </a:t>
            </a:r>
            <a:r>
              <a:rPr lang="ru-RU" sz="14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организационная характеристика коммерческого предприятия сферы обращения</a:t>
            </a:r>
          </a:p>
          <a:p>
            <a:pPr marL="514350" indent="-514350" algn="just">
              <a:lnSpc>
                <a:spcPct val="100000"/>
              </a:lnSpc>
              <a:spcBef>
                <a:spcPts val="0"/>
              </a:spcBef>
              <a:buFont typeface="+mj-lt"/>
              <a:buAutoNum type="romanUcPeriod"/>
            </a:pPr>
            <a:r>
              <a:rPr lang="ru-RU" sz="145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Исследовательско</a:t>
            </a:r>
            <a:r>
              <a:rPr lang="ru-RU" sz="145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-аналитическая часть. </a:t>
            </a:r>
            <a:r>
              <a:rPr lang="ru-RU" sz="14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Сбор </a:t>
            </a:r>
            <a:r>
              <a:rPr lang="ru-RU" sz="145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анализ информации </a:t>
            </a:r>
            <a:r>
              <a:rPr lang="ru-RU" sz="14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 </a:t>
            </a:r>
            <a:r>
              <a:rPr lang="ru-RU" sz="145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объекте и предмете </a:t>
            </a:r>
            <a:r>
              <a:rPr lang="ru-RU" sz="14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практики </a:t>
            </a:r>
            <a:endParaRPr lang="ru-RU" sz="14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45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2.1. Обзор основных направлений деятельности коммерческого предприятия. Анализ основных </a:t>
            </a:r>
            <a:r>
              <a:rPr lang="ru-RU" sz="14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дополнительных услуг, оказываемых в  торговом предприятии</a:t>
            </a:r>
            <a:endParaRPr lang="ru-RU" sz="145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45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2.2. Обзор деловых партнеров и поставщиков: организация коммерческих связей и договорной работы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45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2.3.  Анализ товарного ассортимента:  характеристика, оценка показателей качества 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45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2.4. </a:t>
            </a:r>
            <a:r>
              <a:rPr lang="ru-RU" sz="14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Характеристика и оценка </a:t>
            </a:r>
            <a:r>
              <a:rPr lang="ru-RU" sz="145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материально-технической </a:t>
            </a:r>
            <a:r>
              <a:rPr lang="ru-RU" sz="14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базы </a:t>
            </a:r>
            <a:r>
              <a:rPr lang="ru-RU" sz="145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практики. Обзор торгово-технологического оборудования. Анализ складских операций 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45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2.5.  Анализ </a:t>
            </a:r>
            <a:r>
              <a:rPr lang="ru-RU" sz="14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оценка методов размещения и выкладки товаров на торговом </a:t>
            </a:r>
            <a:r>
              <a:rPr lang="ru-RU" sz="145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оборудовании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45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2.6. </a:t>
            </a:r>
            <a:r>
              <a:rPr lang="ru-RU" sz="14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и оценка торгово-технологических операций по доставке, разгрузке, приемке товаров,  организации хранения товарных запасов, подготовке товаров к продаже, их выкладке и реализации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45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2.7. Анализ </a:t>
            </a:r>
            <a:r>
              <a:rPr lang="ru-RU" sz="14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финансово-экономических показателей коммерческой деятельности (анализ статистических величин в коммерческой деятельности на основе использования  основных методов и приемов </a:t>
            </a:r>
            <a:r>
              <a:rPr lang="ru-RU" sz="145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статистики)</a:t>
            </a:r>
            <a:endParaRPr lang="ru-RU" sz="145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45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III. </a:t>
            </a:r>
            <a:r>
              <a:rPr lang="ru-RU" sz="145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Экспериментально-практическая работа</a:t>
            </a:r>
            <a:r>
              <a:rPr lang="ru-RU" sz="14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Прохождение обучающимся завершающего этапа практической подготовки </a:t>
            </a:r>
            <a:r>
              <a:rPr lang="ru-RU" sz="145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менеджера по продажам </a:t>
            </a:r>
            <a:r>
              <a:rPr lang="ru-RU" sz="14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(базовой подготовки), развитие общих и профессиональных компетенций и подготовка к выполнению ВКР – дипломной работы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45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3.1. </a:t>
            </a:r>
            <a:r>
              <a:rPr lang="en-US" sz="145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SWOT</a:t>
            </a:r>
            <a:r>
              <a:rPr lang="ru-RU" sz="145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-анализ коммерческой деятельности предприятия сферы обращения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45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3.2. Выявление проблем и оценка коммерческой деятельности предприятия – базы практики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45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3.3. Формирование предложений по совершенствованию работы предприятия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45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IV</a:t>
            </a:r>
            <a:r>
              <a:rPr lang="ru-RU" sz="145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Заключение</a:t>
            </a:r>
            <a:endParaRPr lang="ru-RU" sz="145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45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V. </a:t>
            </a:r>
            <a:r>
              <a:rPr lang="ru-RU" sz="145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Список используемой литературы (5-6 источников)</a:t>
            </a:r>
            <a:endParaRPr lang="ru-RU" sz="145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62685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19AA99-22D7-45B3-8069-6E1FEDD93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328" y="180231"/>
            <a:ext cx="9217024" cy="1329595"/>
          </a:xfrm>
        </p:spPr>
        <p:txBody>
          <a:bodyPr/>
          <a:lstStyle/>
          <a:p>
            <a:pPr lvl="0"/>
            <a:r>
              <a:rPr lang="ru-RU" sz="2400" dirty="0" smtClean="0"/>
              <a:t>ЛИЧНАЯ </a:t>
            </a:r>
            <a:r>
              <a:rPr lang="ru-RU" sz="2400" dirty="0"/>
              <a:t>КАРТОЧКА </a:t>
            </a:r>
            <a:r>
              <a:rPr lang="ru-RU" sz="2400" dirty="0" smtClean="0"/>
              <a:t>ИНСТРУКТАЖА </a:t>
            </a:r>
            <a:br>
              <a:rPr lang="ru-RU" sz="2400" dirty="0" smtClean="0"/>
            </a:br>
            <a:r>
              <a:rPr lang="ru-RU" sz="2400" dirty="0" smtClean="0"/>
              <a:t>ПО </a:t>
            </a:r>
            <a:r>
              <a:rPr lang="ru-RU" sz="2400" dirty="0"/>
              <a:t>БЕЗОПАСНЫМ МЕТОДАМ РАБОТЫ, ПРОМСАНИТАРИИ И П</a:t>
            </a:r>
            <a:r>
              <a:rPr lang="ru-RU" sz="2400" dirty="0" smtClean="0"/>
              <a:t>РОТИВОПОЖАРНОЙ </a:t>
            </a:r>
            <a:r>
              <a:rPr lang="ru-RU" sz="2400" dirty="0"/>
              <a:t>БЕЗОПАСНОСТИ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34132" y="1980431"/>
            <a:ext cx="10081120" cy="6986528"/>
          </a:xfrm>
          <a:prstGeom prst="rect">
            <a:avLst/>
          </a:prstGeom>
        </p:spPr>
        <p:txBody>
          <a:bodyPr wrap="square" numCol="2">
            <a:spAutoFit/>
          </a:bodyPr>
          <a:lstStyle/>
          <a:p>
            <a:r>
              <a:rPr lang="ru-RU" sz="1600" dirty="0">
                <a:solidFill>
                  <a:schemeClr val="accent6">
                    <a:lumMod val="50000"/>
                  </a:schemeClr>
                </a:solidFill>
              </a:rPr>
              <a:t> </a:t>
            </a:r>
          </a:p>
          <a:p>
            <a:r>
              <a:rPr lang="ru-RU" sz="1600" b="1" dirty="0" smtClean="0">
                <a:solidFill>
                  <a:schemeClr val="accent6">
                    <a:lumMod val="50000"/>
                  </a:schemeClr>
                </a:solidFill>
              </a:rPr>
              <a:t>                             I</a:t>
            </a:r>
            <a:r>
              <a:rPr lang="ru-RU" sz="1600" b="1" dirty="0">
                <a:solidFill>
                  <a:schemeClr val="accent6">
                    <a:lumMod val="50000"/>
                  </a:schemeClr>
                </a:solidFill>
              </a:rPr>
              <a:t>. Вводный инструктаж</a:t>
            </a:r>
            <a:endParaRPr lang="ru-RU" sz="1600" dirty="0">
              <a:solidFill>
                <a:schemeClr val="accent6">
                  <a:lumMod val="50000"/>
                </a:schemeClr>
              </a:solidFill>
            </a:endParaRPr>
          </a:p>
          <a:p>
            <a:pPr algn="just"/>
            <a:r>
              <a:rPr lang="ru-RU" sz="1600" dirty="0">
                <a:solidFill>
                  <a:schemeClr val="accent6">
                    <a:lumMod val="50000"/>
                  </a:schemeClr>
                </a:solidFill>
              </a:rPr>
              <a:t>Провел инженер по охране труда и технике </a:t>
            </a:r>
            <a:endParaRPr lang="ru-RU" sz="16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just"/>
            <a:r>
              <a:rPr lang="ru-RU" sz="1600" dirty="0" smtClean="0">
                <a:solidFill>
                  <a:schemeClr val="accent6">
                    <a:lumMod val="50000"/>
                  </a:schemeClr>
                </a:solidFill>
              </a:rPr>
              <a:t>безопасности</a:t>
            </a:r>
            <a:endParaRPr lang="ru-RU" sz="1600" dirty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ru-RU" sz="1600" dirty="0" smtClean="0">
                <a:solidFill>
                  <a:schemeClr val="accent6">
                    <a:lumMod val="50000"/>
                  </a:schemeClr>
                </a:solidFill>
              </a:rPr>
              <a:t>______________________________________________</a:t>
            </a:r>
            <a:endParaRPr lang="ru-RU" sz="1600" dirty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ru-RU" sz="1600" baseline="30000" dirty="0" smtClean="0">
                <a:solidFill>
                  <a:schemeClr val="accent6">
                    <a:lumMod val="50000"/>
                  </a:schemeClr>
                </a:solidFill>
              </a:rPr>
              <a:t>                                                                               (</a:t>
            </a:r>
            <a:r>
              <a:rPr lang="ru-RU" sz="1600" baseline="30000" dirty="0">
                <a:solidFill>
                  <a:schemeClr val="accent6">
                    <a:lumMod val="50000"/>
                  </a:schemeClr>
                </a:solidFill>
              </a:rPr>
              <a:t>Ф.И.О.)</a:t>
            </a:r>
            <a:endParaRPr lang="ru-RU" sz="1600" dirty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ru-RU" sz="1600" dirty="0">
                <a:solidFill>
                  <a:schemeClr val="accent6">
                    <a:lumMod val="50000"/>
                  </a:schemeClr>
                </a:solidFill>
              </a:rPr>
              <a:t>Подпись </a:t>
            </a:r>
            <a:r>
              <a:rPr lang="ru-RU" sz="1600" dirty="0" smtClean="0">
                <a:solidFill>
                  <a:schemeClr val="accent6">
                    <a:lumMod val="50000"/>
                  </a:schemeClr>
                </a:solidFill>
              </a:rPr>
              <a:t>___________ </a:t>
            </a:r>
            <a:r>
              <a:rPr lang="ru-RU" sz="1600" dirty="0">
                <a:solidFill>
                  <a:schemeClr val="accent6">
                    <a:lumMod val="50000"/>
                  </a:schemeClr>
                </a:solidFill>
              </a:rPr>
              <a:t>Дата </a:t>
            </a:r>
            <a:r>
              <a:rPr lang="ru-RU" sz="1600" dirty="0" smtClean="0">
                <a:solidFill>
                  <a:schemeClr val="accent6">
                    <a:lumMod val="50000"/>
                  </a:schemeClr>
                </a:solidFill>
              </a:rPr>
              <a:t>______________</a:t>
            </a:r>
            <a:r>
              <a:rPr lang="ru-RU" sz="1600" dirty="0">
                <a:solidFill>
                  <a:schemeClr val="accent6">
                    <a:lumMod val="50000"/>
                  </a:schemeClr>
                </a:solidFill>
              </a:rPr>
              <a:t>20____г.</a:t>
            </a:r>
          </a:p>
          <a:p>
            <a:r>
              <a:rPr lang="ru-RU" sz="1600" dirty="0">
                <a:solidFill>
                  <a:schemeClr val="accent6">
                    <a:lumMod val="50000"/>
                  </a:schemeClr>
                </a:solidFill>
              </a:rPr>
              <a:t> </a:t>
            </a:r>
          </a:p>
          <a:p>
            <a:r>
              <a:rPr lang="ru-RU" sz="1600" dirty="0">
                <a:solidFill>
                  <a:schemeClr val="accent6">
                    <a:lumMod val="50000"/>
                  </a:schemeClr>
                </a:solidFill>
              </a:rPr>
              <a:t>Инструктаж получил (а) и усвоил (а)</a:t>
            </a:r>
          </a:p>
          <a:p>
            <a:r>
              <a:rPr lang="ru-RU" sz="1600" dirty="0" smtClean="0">
                <a:solidFill>
                  <a:schemeClr val="accent6">
                    <a:lumMod val="50000"/>
                  </a:schemeClr>
                </a:solidFill>
              </a:rPr>
              <a:t>______________________________________________</a:t>
            </a:r>
            <a:endParaRPr lang="ru-RU" sz="1600" dirty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ru-RU" sz="1600" baseline="30000" dirty="0" smtClean="0">
                <a:solidFill>
                  <a:schemeClr val="accent6">
                    <a:lumMod val="50000"/>
                  </a:schemeClr>
                </a:solidFill>
              </a:rPr>
              <a:t>                                                                              (</a:t>
            </a:r>
            <a:r>
              <a:rPr lang="ru-RU" sz="1600" baseline="30000" dirty="0">
                <a:solidFill>
                  <a:schemeClr val="accent6">
                    <a:lumMod val="50000"/>
                  </a:schemeClr>
                </a:solidFill>
              </a:rPr>
              <a:t>Ф.И.О.)</a:t>
            </a:r>
            <a:endParaRPr lang="ru-RU" sz="1600" dirty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ru-RU" sz="1600" dirty="0">
                <a:solidFill>
                  <a:schemeClr val="accent6">
                    <a:lumMod val="50000"/>
                  </a:schemeClr>
                </a:solidFill>
              </a:rPr>
              <a:t>Подпись </a:t>
            </a:r>
            <a:r>
              <a:rPr lang="ru-RU" sz="1600" dirty="0" smtClean="0">
                <a:solidFill>
                  <a:schemeClr val="accent6">
                    <a:lumMod val="50000"/>
                  </a:schemeClr>
                </a:solidFill>
              </a:rPr>
              <a:t>___________ </a:t>
            </a:r>
            <a:r>
              <a:rPr lang="ru-RU" sz="1600" dirty="0">
                <a:solidFill>
                  <a:schemeClr val="accent6">
                    <a:lumMod val="50000"/>
                  </a:schemeClr>
                </a:solidFill>
              </a:rPr>
              <a:t>Дата </a:t>
            </a:r>
            <a:r>
              <a:rPr lang="ru-RU" sz="1600" dirty="0" smtClean="0">
                <a:solidFill>
                  <a:schemeClr val="accent6">
                    <a:lumMod val="50000"/>
                  </a:schemeClr>
                </a:solidFill>
              </a:rPr>
              <a:t>______________</a:t>
            </a:r>
            <a:r>
              <a:rPr lang="ru-RU" sz="1600" dirty="0">
                <a:solidFill>
                  <a:schemeClr val="accent6">
                    <a:lumMod val="50000"/>
                  </a:schemeClr>
                </a:solidFill>
              </a:rPr>
              <a:t>20____г.</a:t>
            </a:r>
          </a:p>
          <a:p>
            <a:endParaRPr lang="ru-RU" sz="1600" dirty="0" smtClean="0">
              <a:solidFill>
                <a:schemeClr val="accent6">
                  <a:lumMod val="50000"/>
                </a:schemeClr>
              </a:solidFill>
            </a:endParaRPr>
          </a:p>
          <a:p>
            <a:endParaRPr lang="ru-RU" sz="1600" dirty="0">
              <a:solidFill>
                <a:schemeClr val="accent6">
                  <a:lumMod val="50000"/>
                </a:schemeClr>
              </a:solidFill>
            </a:endParaRPr>
          </a:p>
          <a:p>
            <a:endParaRPr lang="ru-RU" sz="1600" dirty="0" smtClean="0">
              <a:solidFill>
                <a:schemeClr val="accent6">
                  <a:lumMod val="50000"/>
                </a:schemeClr>
              </a:solidFill>
            </a:endParaRPr>
          </a:p>
          <a:p>
            <a:endParaRPr lang="ru-RU" sz="1600" dirty="0">
              <a:solidFill>
                <a:schemeClr val="accent6">
                  <a:lumMod val="50000"/>
                </a:schemeClr>
              </a:solidFill>
            </a:endParaRPr>
          </a:p>
          <a:p>
            <a:endParaRPr lang="ru-RU" sz="1600" dirty="0" smtClean="0">
              <a:solidFill>
                <a:schemeClr val="accent6">
                  <a:lumMod val="50000"/>
                </a:schemeClr>
              </a:solidFill>
            </a:endParaRPr>
          </a:p>
          <a:p>
            <a:endParaRPr lang="ru-RU" sz="1600" dirty="0">
              <a:solidFill>
                <a:schemeClr val="accent6">
                  <a:lumMod val="50000"/>
                </a:schemeClr>
              </a:solidFill>
            </a:endParaRPr>
          </a:p>
          <a:p>
            <a:endParaRPr lang="ru-RU" sz="1600" dirty="0" smtClean="0">
              <a:solidFill>
                <a:schemeClr val="accent6">
                  <a:lumMod val="50000"/>
                </a:schemeClr>
              </a:solidFill>
            </a:endParaRPr>
          </a:p>
          <a:p>
            <a:endParaRPr lang="ru-RU" sz="1600" dirty="0">
              <a:solidFill>
                <a:schemeClr val="accent6">
                  <a:lumMod val="50000"/>
                </a:schemeClr>
              </a:solidFill>
            </a:endParaRPr>
          </a:p>
          <a:p>
            <a:endParaRPr lang="ru-RU" sz="1600" dirty="0" smtClean="0">
              <a:solidFill>
                <a:schemeClr val="accent6">
                  <a:lumMod val="50000"/>
                </a:schemeClr>
              </a:solidFill>
            </a:endParaRPr>
          </a:p>
          <a:p>
            <a:endParaRPr lang="ru-RU" sz="1600" dirty="0">
              <a:solidFill>
                <a:schemeClr val="accent6">
                  <a:lumMod val="50000"/>
                </a:schemeClr>
              </a:solidFill>
            </a:endParaRPr>
          </a:p>
          <a:p>
            <a:endParaRPr lang="ru-RU" sz="1600" dirty="0" smtClean="0">
              <a:solidFill>
                <a:schemeClr val="accent6">
                  <a:lumMod val="50000"/>
                </a:schemeClr>
              </a:solidFill>
            </a:endParaRPr>
          </a:p>
          <a:p>
            <a:endParaRPr lang="ru-RU" sz="1600" dirty="0">
              <a:solidFill>
                <a:schemeClr val="accent6">
                  <a:lumMod val="50000"/>
                </a:schemeClr>
              </a:solidFill>
            </a:endParaRPr>
          </a:p>
          <a:p>
            <a:endParaRPr lang="ru-RU" sz="1600" dirty="0" smtClean="0">
              <a:solidFill>
                <a:schemeClr val="accent6">
                  <a:lumMod val="50000"/>
                </a:schemeClr>
              </a:solidFill>
            </a:endParaRPr>
          </a:p>
          <a:p>
            <a:endParaRPr lang="ru-RU" sz="1600" dirty="0">
              <a:solidFill>
                <a:schemeClr val="accent6">
                  <a:lumMod val="50000"/>
                </a:schemeClr>
              </a:solidFill>
            </a:endParaRPr>
          </a:p>
          <a:p>
            <a:endParaRPr lang="ru-RU" sz="1600" dirty="0" smtClean="0">
              <a:solidFill>
                <a:schemeClr val="accent6">
                  <a:lumMod val="50000"/>
                </a:schemeClr>
              </a:solidFill>
            </a:endParaRPr>
          </a:p>
          <a:p>
            <a:endParaRPr lang="ru-RU" sz="1600" dirty="0">
              <a:solidFill>
                <a:schemeClr val="accent6">
                  <a:lumMod val="50000"/>
                </a:schemeClr>
              </a:solidFill>
            </a:endParaRPr>
          </a:p>
          <a:p>
            <a:endParaRPr lang="ru-RU" sz="16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182563"/>
            <a:r>
              <a:rPr lang="ru-RU" sz="1600" b="1" dirty="0" smtClean="0">
                <a:solidFill>
                  <a:schemeClr val="accent6">
                    <a:lumMod val="50000"/>
                  </a:schemeClr>
                </a:solidFill>
              </a:rPr>
              <a:t>               II</a:t>
            </a:r>
            <a:r>
              <a:rPr lang="ru-RU" sz="1600" b="1" dirty="0">
                <a:solidFill>
                  <a:schemeClr val="accent6">
                    <a:lumMod val="50000"/>
                  </a:schemeClr>
                </a:solidFill>
              </a:rPr>
              <a:t>. Первичный инструктаж на рабочем месте</a:t>
            </a:r>
            <a:endParaRPr lang="ru-RU" sz="1600" dirty="0">
              <a:solidFill>
                <a:schemeClr val="accent6">
                  <a:lumMod val="50000"/>
                </a:schemeClr>
              </a:solidFill>
            </a:endParaRPr>
          </a:p>
          <a:p>
            <a:pPr marL="182563"/>
            <a:endParaRPr lang="ru-RU" sz="16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182563"/>
            <a:r>
              <a:rPr lang="ru-RU" sz="1600" dirty="0" smtClean="0">
                <a:solidFill>
                  <a:schemeClr val="accent6">
                    <a:lumMod val="50000"/>
                  </a:schemeClr>
                </a:solidFill>
              </a:rPr>
              <a:t>Переведен </a:t>
            </a:r>
            <a:r>
              <a:rPr lang="ru-RU" sz="1600" dirty="0">
                <a:solidFill>
                  <a:schemeClr val="accent6">
                    <a:lumMod val="50000"/>
                  </a:schemeClr>
                </a:solidFill>
              </a:rPr>
              <a:t>на </a:t>
            </a:r>
            <a:r>
              <a:rPr lang="ru-RU" sz="1600" dirty="0" smtClean="0">
                <a:solidFill>
                  <a:schemeClr val="accent6">
                    <a:lumMod val="50000"/>
                  </a:schemeClr>
                </a:solidFill>
              </a:rPr>
              <a:t>______________________________________________      </a:t>
            </a:r>
          </a:p>
          <a:p>
            <a:pPr marL="182563"/>
            <a:r>
              <a:rPr lang="ru-RU" sz="1600" dirty="0" smtClean="0">
                <a:solidFill>
                  <a:schemeClr val="accent6">
                    <a:lumMod val="50000"/>
                  </a:schemeClr>
                </a:solidFill>
              </a:rPr>
              <a:t>                                             </a:t>
            </a:r>
            <a:r>
              <a:rPr lang="ru-RU" sz="1600" baseline="30000" dirty="0" smtClean="0">
                <a:solidFill>
                  <a:schemeClr val="accent6">
                    <a:lumMod val="50000"/>
                  </a:schemeClr>
                </a:solidFill>
              </a:rPr>
              <a:t>(наименование участка, отдела и т.д.)</a:t>
            </a:r>
            <a:endParaRPr lang="ru-RU" sz="16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182563"/>
            <a:r>
              <a:rPr lang="ru-RU" sz="1600" dirty="0" smtClean="0">
                <a:solidFill>
                  <a:schemeClr val="accent6">
                    <a:lumMod val="50000"/>
                  </a:schemeClr>
                </a:solidFill>
              </a:rPr>
              <a:t>А. Инструктаж провел (а) </a:t>
            </a:r>
          </a:p>
          <a:p>
            <a:pPr marL="182563"/>
            <a:r>
              <a:rPr lang="ru-RU" sz="1600" dirty="0" smtClean="0">
                <a:solidFill>
                  <a:schemeClr val="accent6">
                    <a:lumMod val="50000"/>
                  </a:schemeClr>
                </a:solidFill>
              </a:rPr>
              <a:t>______________________________________________</a:t>
            </a:r>
            <a:endParaRPr lang="ru-RU" sz="1600" dirty="0">
              <a:solidFill>
                <a:schemeClr val="accent6">
                  <a:lumMod val="50000"/>
                </a:schemeClr>
              </a:solidFill>
            </a:endParaRPr>
          </a:p>
          <a:p>
            <a:pPr marL="182563"/>
            <a:r>
              <a:rPr lang="ru-RU" sz="1600" baseline="30000" dirty="0" smtClean="0">
                <a:solidFill>
                  <a:schemeClr val="accent6">
                    <a:lumMod val="50000"/>
                  </a:schemeClr>
                </a:solidFill>
              </a:rPr>
              <a:t>                                                                                                   (</a:t>
            </a:r>
            <a:r>
              <a:rPr lang="ru-RU" sz="1600" baseline="30000" dirty="0">
                <a:solidFill>
                  <a:schemeClr val="accent6">
                    <a:lumMod val="50000"/>
                  </a:schemeClr>
                </a:solidFill>
              </a:rPr>
              <a:t>Ф.И.О</a:t>
            </a:r>
            <a:r>
              <a:rPr lang="ru-RU" sz="1600" baseline="30000" dirty="0" smtClean="0">
                <a:solidFill>
                  <a:schemeClr val="accent6">
                    <a:lumMod val="50000"/>
                  </a:schemeClr>
                </a:solidFill>
              </a:rPr>
              <a:t>.)</a:t>
            </a:r>
            <a:endParaRPr lang="ru-RU" sz="1600" dirty="0">
              <a:solidFill>
                <a:schemeClr val="accent6">
                  <a:lumMod val="50000"/>
                </a:schemeClr>
              </a:solidFill>
            </a:endParaRPr>
          </a:p>
          <a:p>
            <a:pPr marL="182563"/>
            <a:r>
              <a:rPr lang="ru-RU" sz="1600" dirty="0">
                <a:solidFill>
                  <a:schemeClr val="accent6">
                    <a:lumMod val="50000"/>
                  </a:schemeClr>
                </a:solidFill>
              </a:rPr>
              <a:t>Подпись ___________ Дата </a:t>
            </a:r>
            <a:r>
              <a:rPr lang="ru-RU" sz="1600" dirty="0" smtClean="0">
                <a:solidFill>
                  <a:schemeClr val="accent6">
                    <a:lumMod val="50000"/>
                  </a:schemeClr>
                </a:solidFill>
              </a:rPr>
              <a:t>______________ </a:t>
            </a:r>
            <a:r>
              <a:rPr lang="ru-RU" sz="1600" dirty="0">
                <a:solidFill>
                  <a:schemeClr val="accent6">
                    <a:lumMod val="50000"/>
                  </a:schemeClr>
                </a:solidFill>
              </a:rPr>
              <a:t>20 ___ г.</a:t>
            </a:r>
          </a:p>
          <a:p>
            <a:pPr marL="182563"/>
            <a:r>
              <a:rPr lang="ru-RU" sz="1600" dirty="0">
                <a:solidFill>
                  <a:schemeClr val="accent6">
                    <a:lumMod val="50000"/>
                  </a:schemeClr>
                </a:solidFill>
              </a:rPr>
              <a:t> </a:t>
            </a:r>
          </a:p>
          <a:p>
            <a:pPr marL="182563"/>
            <a:r>
              <a:rPr lang="ru-RU" sz="1600" dirty="0">
                <a:solidFill>
                  <a:schemeClr val="accent6">
                    <a:lumMod val="50000"/>
                  </a:schemeClr>
                </a:solidFill>
              </a:rPr>
              <a:t>Б. Инструктаж получил (а) и усвоил (а) </a:t>
            </a:r>
          </a:p>
          <a:p>
            <a:pPr marL="182563"/>
            <a:r>
              <a:rPr lang="ru-RU" sz="1600" dirty="0" smtClean="0">
                <a:solidFill>
                  <a:schemeClr val="accent6">
                    <a:lumMod val="50000"/>
                  </a:schemeClr>
                </a:solidFill>
              </a:rPr>
              <a:t>______________________________________________</a:t>
            </a:r>
            <a:endParaRPr lang="ru-RU" sz="1600" dirty="0">
              <a:solidFill>
                <a:schemeClr val="accent6">
                  <a:lumMod val="50000"/>
                </a:schemeClr>
              </a:solidFill>
            </a:endParaRPr>
          </a:p>
          <a:p>
            <a:pPr marL="182563"/>
            <a:r>
              <a:rPr lang="ru-RU" sz="1600" baseline="30000" dirty="0" smtClean="0">
                <a:solidFill>
                  <a:schemeClr val="accent6">
                    <a:lumMod val="50000"/>
                  </a:schemeClr>
                </a:solidFill>
              </a:rPr>
              <a:t>                                                                                                  (</a:t>
            </a:r>
            <a:r>
              <a:rPr lang="ru-RU" sz="1600" baseline="30000" dirty="0">
                <a:solidFill>
                  <a:schemeClr val="accent6">
                    <a:lumMod val="50000"/>
                  </a:schemeClr>
                </a:solidFill>
              </a:rPr>
              <a:t>Ф.И.О.)</a:t>
            </a:r>
            <a:endParaRPr lang="ru-RU" sz="1600" dirty="0">
              <a:solidFill>
                <a:schemeClr val="accent6">
                  <a:lumMod val="50000"/>
                </a:schemeClr>
              </a:solidFill>
            </a:endParaRPr>
          </a:p>
          <a:p>
            <a:pPr marL="182563"/>
            <a:r>
              <a:rPr lang="ru-RU" sz="1600" dirty="0">
                <a:solidFill>
                  <a:schemeClr val="accent6">
                    <a:lumMod val="50000"/>
                  </a:schemeClr>
                </a:solidFill>
              </a:rPr>
              <a:t>Подпись ___________ Дата </a:t>
            </a:r>
            <a:r>
              <a:rPr lang="ru-RU" sz="1600" dirty="0" smtClean="0">
                <a:solidFill>
                  <a:schemeClr val="accent6">
                    <a:lumMod val="50000"/>
                  </a:schemeClr>
                </a:solidFill>
              </a:rPr>
              <a:t>______________ </a:t>
            </a:r>
            <a:r>
              <a:rPr lang="ru-RU" sz="1600" dirty="0">
                <a:solidFill>
                  <a:schemeClr val="accent6">
                    <a:lumMod val="50000"/>
                  </a:schemeClr>
                </a:solidFill>
              </a:rPr>
              <a:t>20 ___ г.</a:t>
            </a:r>
          </a:p>
          <a:p>
            <a:pPr marR="53975" indent="291465" algn="just">
              <a:spcAft>
                <a:spcPts val="0"/>
              </a:spcAft>
            </a:pPr>
            <a:endParaRPr lang="ru-RU" sz="1600" dirty="0">
              <a:solidFill>
                <a:srgbClr val="002060"/>
              </a:solidFill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72597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3818" y="429354"/>
            <a:ext cx="9687193" cy="1661993"/>
          </a:xfrm>
        </p:spPr>
        <p:txBody>
          <a:bodyPr/>
          <a:lstStyle/>
          <a:p>
            <a:r>
              <a:rPr lang="ru-RU" sz="2400" dirty="0" smtClean="0"/>
              <a:t>Общая </a:t>
            </a:r>
            <a:r>
              <a:rPr lang="ru-RU" sz="2400" dirty="0"/>
              <a:t>организационная характеристика коммерческого предприятия сферы обращения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4962" y="1908423"/>
            <a:ext cx="9824904" cy="5040560"/>
          </a:xfrm>
        </p:spPr>
        <p:txBody>
          <a:bodyPr>
            <a:normAutofit/>
          </a:bodyPr>
          <a:lstStyle/>
          <a:p>
            <a:pPr marL="0" lvl="0" indent="539750" algn="just">
              <a:buNone/>
            </a:pP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Идентификация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торгового предприятия – базы практики по следующим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признакам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lvl="0" indent="539750" algn="just">
              <a:buNone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фирменное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название;</a:t>
            </a:r>
          </a:p>
          <a:p>
            <a:pPr marL="0" lvl="0" indent="539750" algn="just">
              <a:buNone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вид организации торговли (оптовая/ розничная, оптово-розничная);</a:t>
            </a:r>
          </a:p>
          <a:p>
            <a:pPr marL="0" lvl="0" indent="539750" algn="just">
              <a:buNone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тип объекта торговли (стационарный или нестационарный торговый объект);</a:t>
            </a:r>
          </a:p>
          <a:p>
            <a:pPr marL="0" lvl="0" indent="539750" algn="just">
              <a:buNone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вид торгового предприятия по товарному ассортименту  (например, торговое предприятие, реализующее специализированный ассортимент товаров );</a:t>
            </a:r>
          </a:p>
          <a:p>
            <a:pPr marL="0" lvl="0" indent="539750" algn="just">
              <a:buNone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специализацию торгового предприятия по товарному профилю (например, магазин «Обувь»);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539750" algn="just">
              <a:buNone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тип предприятия  розничной торговли (например, гипермаркет).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539750" algn="just">
              <a:buNone/>
            </a:pP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писание:</a:t>
            </a:r>
          </a:p>
          <a:p>
            <a:pPr marL="0" indent="539750" algn="just">
              <a:buNone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места расположения торговой организации и режима работы;</a:t>
            </a:r>
          </a:p>
          <a:p>
            <a:pPr marL="0" lvl="0" indent="539750" algn="just">
              <a:buNone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инфраструктуры и зоны обслуживания покупателей.</a:t>
            </a:r>
          </a:p>
          <a:p>
            <a:pPr marL="0" lvl="0" indent="539750" algn="just">
              <a:buNone/>
            </a:pPr>
            <a:r>
              <a:rPr lang="ru-RU" sz="1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Представить фото торгового объекта на следующем слайде</a:t>
            </a:r>
          </a:p>
          <a:p>
            <a:pPr>
              <a:buFontTx/>
              <a:buChar char="-"/>
            </a:pPr>
            <a:endParaRPr lang="ru-RU" b="1" dirty="0" smtClean="0"/>
          </a:p>
          <a:p>
            <a:pPr>
              <a:buFontTx/>
              <a:buChar char="-"/>
            </a:pPr>
            <a:endParaRPr lang="ru-RU" b="1" dirty="0"/>
          </a:p>
        </p:txBody>
      </p:sp>
      <p:sp>
        <p:nvSpPr>
          <p:cNvPr id="4" name="Текст 3"/>
          <p:cNvSpPr>
            <a:spLocks noGrp="1"/>
          </p:cNvSpPr>
          <p:nvPr>
            <p:ph type="body" idx="13"/>
          </p:nvPr>
        </p:nvSpPr>
        <p:spPr>
          <a:xfrm>
            <a:off x="868496" y="684287"/>
            <a:ext cx="9824904" cy="1296144"/>
          </a:xfrm>
        </p:spPr>
        <p:txBody>
          <a:bodyPr>
            <a:normAutofit/>
          </a:bodyPr>
          <a:lstStyle/>
          <a:p>
            <a:endParaRPr lang="ru-RU" sz="2000" dirty="0" smtClean="0">
              <a:solidFill>
                <a:schemeClr val="tx1"/>
              </a:solidFill>
            </a:endParaRPr>
          </a:p>
          <a:p>
            <a:pPr marL="430213" indent="-342900">
              <a:buAutoNum type="arabicPeriod"/>
            </a:pPr>
            <a:endParaRPr lang="ru-RU" sz="2800" dirty="0" smtClean="0"/>
          </a:p>
        </p:txBody>
      </p:sp>
    </p:spTree>
    <p:extLst>
      <p:ext uri="{BB962C8B-B14F-4D97-AF65-F5344CB8AC3E}">
        <p14:creationId xmlns:p14="http://schemas.microsoft.com/office/powerpoint/2010/main" val="6354714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4963" y="324247"/>
            <a:ext cx="9824904" cy="6083812"/>
          </a:xfrm>
        </p:spPr>
        <p:txBody>
          <a:bodyPr/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b="1" dirty="0">
                <a:solidFill>
                  <a:srgbClr val="E60000"/>
                </a:solidFill>
                <a:latin typeface="Arial Black" panose="020B0A04020102020204" pitchFamily="34" charset="0"/>
                <a:ea typeface="+mj-ea"/>
                <a:cs typeface="+mj-cs"/>
              </a:rPr>
              <a:t>Объект практики – торговое предприятие </a:t>
            </a:r>
            <a:endParaRPr lang="ru-RU" b="1" dirty="0" smtClean="0">
              <a:solidFill>
                <a:srgbClr val="E60000"/>
              </a:solidFill>
              <a:latin typeface="Arial Black" panose="020B0A04020102020204" pitchFamily="34" charset="0"/>
              <a:ea typeface="+mj-ea"/>
              <a:cs typeface="+mj-cs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b="1" dirty="0" smtClean="0">
                <a:solidFill>
                  <a:srgbClr val="E60000"/>
                </a:solidFill>
                <a:latin typeface="Arial Black" panose="020B0A04020102020204" pitchFamily="34" charset="0"/>
                <a:ea typeface="+mj-ea"/>
                <a:cs typeface="+mj-cs"/>
              </a:rPr>
              <a:t>АО </a:t>
            </a:r>
            <a:r>
              <a:rPr lang="ru-RU" b="1" dirty="0">
                <a:solidFill>
                  <a:srgbClr val="E60000"/>
                </a:solidFill>
                <a:latin typeface="Arial Black" panose="020B0A04020102020204" pitchFamily="34" charset="0"/>
                <a:ea typeface="+mj-ea"/>
                <a:cs typeface="+mj-cs"/>
              </a:rPr>
              <a:t>«Торговый дом «Перекрёсток»</a:t>
            </a:r>
          </a:p>
          <a:p>
            <a:endParaRPr lang="ru-RU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816361" y="5725299"/>
            <a:ext cx="8982107" cy="72019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78229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4100" b="1" kern="1200">
                <a:solidFill>
                  <a:srgbClr val="E60000"/>
                </a:solidFill>
                <a:latin typeface="Arial Black" panose="020B0A04020102020204" pitchFamily="34" charset="0"/>
                <a:ea typeface="+mj-ea"/>
                <a:cs typeface="+mj-cs"/>
              </a:defRPr>
            </a:lvl1pPr>
          </a:lstStyle>
          <a:p>
            <a:pPr algn="ctr"/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 1. Объект практики – торговое предприятие АО «Торговый дом «Перекрёсток»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F06C2B6-A670-40F9-A076-6DF721ED2E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8348" y="1945860"/>
            <a:ext cx="5778993" cy="3779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81132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4963" y="1908423"/>
            <a:ext cx="9824904" cy="4536504"/>
          </a:xfrm>
        </p:spPr>
        <p:txBody>
          <a:bodyPr>
            <a:noAutofit/>
          </a:bodyPr>
          <a:lstStyle/>
          <a:p>
            <a:pPr marL="0" indent="53975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Изучение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организационно-правовой формы и организационной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структуры предприятия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базы прохождения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практики:</a:t>
            </a:r>
          </a:p>
          <a:p>
            <a:pPr marL="0" indent="539750" algn="just">
              <a:lnSpc>
                <a:spcPct val="100000"/>
              </a:lnSpc>
              <a:spcBef>
                <a:spcPts val="0"/>
              </a:spcBef>
              <a:buNone/>
            </a:pPr>
            <a:endParaRPr lang="ru-RU" sz="1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53975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Характеристика организационно-правовой формы юридического лица (ИП), установление видов экономической деятельности согласно  кодам регистрации в ЕГРЮЛ по ОКВЭД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53975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Установление формы предпринимательства (крупный, средний или малый бизнес);</a:t>
            </a:r>
          </a:p>
          <a:p>
            <a:pPr marL="0" indent="53975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Определение  типа организационной структуры коммерческой организации, выявление функций и задач основных структурных подразделений в организационной структуре предприятия (представить схему организационной структуры на рисунке);</a:t>
            </a:r>
          </a:p>
          <a:p>
            <a:pPr marL="0" indent="53975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Описание рабочего места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практики (секции, отдела) и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характеристика функций практиканта;</a:t>
            </a:r>
          </a:p>
          <a:p>
            <a:pPr marL="0" indent="53975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Сбор  и представление о информации внутренних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внешних информационных источниках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(законодательные акты, учредительные документы, приказы, договоры и др.),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регламентирующих коммерческую 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работу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торговой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организации, функционирования основных структурных подразделений.</a:t>
            </a: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63818" y="429354"/>
            <a:ext cx="9687193" cy="1661993"/>
          </a:xfrm>
        </p:spPr>
        <p:txBody>
          <a:bodyPr/>
          <a:lstStyle/>
          <a:p>
            <a:r>
              <a:rPr lang="ru-RU" sz="2400" dirty="0" smtClean="0"/>
              <a:t>Организационная структура коммерческого </a:t>
            </a:r>
            <a:r>
              <a:rPr lang="ru-RU" sz="2400" dirty="0"/>
              <a:t>предприятия сферы обращения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06412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2673" y="512816"/>
            <a:ext cx="9687193" cy="664797"/>
          </a:xfrm>
        </p:spPr>
        <p:txBody>
          <a:bodyPr/>
          <a:lstStyle/>
          <a:p>
            <a:pPr algn="ctr"/>
            <a:r>
              <a:rPr lang="ru-RU" sz="2400" b="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Рекомендуется разместить рисунок «Организационная структура ООО «…»».</a:t>
            </a:r>
            <a:endParaRPr lang="ru-RU" sz="2400" b="0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885215" y="5868863"/>
            <a:ext cx="8982107" cy="58169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78229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4100" b="1" kern="1200">
                <a:solidFill>
                  <a:srgbClr val="E60000"/>
                </a:solidFill>
                <a:latin typeface="Arial Black" panose="020B0A04020102020204" pitchFamily="34" charset="0"/>
                <a:ea typeface="+mj-ea"/>
                <a:cs typeface="+mj-cs"/>
              </a:defRPr>
            </a:lvl1pPr>
          </a:lstStyle>
          <a:p>
            <a:pPr algn="ctr"/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 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Пример Организационной 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структуры </a:t>
            </a:r>
            <a:endParaRPr lang="ru-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1853" y="1821536"/>
            <a:ext cx="7488832" cy="4283756"/>
          </a:xfrm>
        </p:spPr>
      </p:pic>
    </p:spTree>
    <p:extLst>
      <p:ext uri="{BB962C8B-B14F-4D97-AF65-F5344CB8AC3E}">
        <p14:creationId xmlns:p14="http://schemas.microsoft.com/office/powerpoint/2010/main" val="35735868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2673" y="180418"/>
            <a:ext cx="9687193" cy="1329595"/>
          </a:xfrm>
        </p:spPr>
        <p:txBody>
          <a:bodyPr/>
          <a:lstStyle/>
          <a:p>
            <a:r>
              <a:rPr lang="ru-RU" sz="2400" dirty="0" smtClean="0"/>
              <a:t>Обзор </a:t>
            </a:r>
            <a:r>
              <a:rPr lang="ru-RU" sz="2400" dirty="0"/>
              <a:t>основных направлений деятельности коммерческого предприятия. Анализ основных и дополнительных услуг, оказываемых в </a:t>
            </a:r>
            <a:r>
              <a:rPr lang="ru-RU" sz="2400" dirty="0" smtClean="0"/>
              <a:t>торговом предприятии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idx="13"/>
          </p:nvPr>
        </p:nvSpPr>
        <p:spPr>
          <a:xfrm>
            <a:off x="362592" y="2052439"/>
            <a:ext cx="9824904" cy="709522"/>
          </a:xfrm>
        </p:spPr>
        <p:txBody>
          <a:bodyPr>
            <a:noAutofit/>
          </a:bodyPr>
          <a:lstStyle/>
          <a:p>
            <a:pPr marL="0" indent="539750" algn="just"/>
            <a:r>
              <a:rPr lang="ru-RU" sz="2000" b="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данном слайде рекомендуется представить обзор основных направлений коммерческой деятельности организации в соответствии с ОКВЭД </a:t>
            </a:r>
            <a:endParaRPr lang="ru-RU" sz="2000" b="0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31119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2673" y="318916"/>
            <a:ext cx="9687193" cy="1052596"/>
          </a:xfrm>
        </p:spPr>
        <p:txBody>
          <a:bodyPr/>
          <a:lstStyle/>
          <a:p>
            <a:r>
              <a:rPr lang="ru-RU" sz="2400" dirty="0" smtClean="0"/>
              <a:t>Анализ  </a:t>
            </a:r>
            <a:r>
              <a:rPr lang="ru-RU" sz="2400" dirty="0"/>
              <a:t>основных и дополнительных услуг, оказываемых в  торговом предприятии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4963" y="1836415"/>
            <a:ext cx="9824904" cy="4571644"/>
          </a:xfrm>
        </p:spPr>
        <p:txBody>
          <a:bodyPr>
            <a:normAutofit/>
          </a:bodyPr>
          <a:lstStyle/>
          <a:p>
            <a:pPr marL="0" indent="539750" algn="just">
              <a:buNone/>
            </a:pP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основных услуг, оказываемых в данном торговом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предприятии:</a:t>
            </a:r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539750" algn="just">
              <a:buNone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Анализ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дополнительных услуг, оказываемых в данном торговом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предприятии</a:t>
            </a:r>
          </a:p>
          <a:p>
            <a:pPr marL="0" indent="539750" algn="just">
              <a:buNone/>
            </a:pPr>
            <a:r>
              <a:rPr lang="ru-RU" sz="1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Составление  </a:t>
            </a:r>
            <a:r>
              <a:rPr lang="ru-RU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таблицы «Перечень основных и дополнительных услуг оптовой (розничной торговли, оказываемых в торговом предприятии»</a:t>
            </a:r>
          </a:p>
          <a:p>
            <a:pPr marL="0" indent="539750" algn="just">
              <a:buNone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Описание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этапов процесса обслуживания покупателей: встреча, выявление потребностей, предложение и показ товаров, предложение новых и взаимозаменяемых товаров, а также сопутствующего ассортимента и др. </a:t>
            </a:r>
            <a:endPara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539750" algn="just">
              <a:buNone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Для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отдельных групп товаров - предоставление дополнительной информации об условиях применения, противопоказаниях в процессе потребления.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221491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2673" y="679016"/>
            <a:ext cx="9687193" cy="332399"/>
          </a:xfrm>
        </p:spPr>
        <p:txBody>
          <a:bodyPr/>
          <a:lstStyle/>
          <a:p>
            <a:r>
              <a:rPr lang="ru-RU" sz="2400" dirty="0"/>
              <a:t>Характеристика основных и дополнительных  услуг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63371187"/>
              </p:ext>
            </p:extLst>
          </p:nvPr>
        </p:nvGraphicFramePr>
        <p:xfrm>
          <a:off x="0" y="1836416"/>
          <a:ext cx="10693400" cy="47525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73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73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733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733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283182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Основные </a:t>
                      </a:r>
                      <a:r>
                        <a:rPr lang="ru-RU" sz="1800" baseline="0" dirty="0" smtClean="0"/>
                        <a:t> услуги торговли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Характеристика основных</a:t>
                      </a:r>
                      <a:r>
                        <a:rPr lang="ru-RU" sz="1800" baseline="0" dirty="0" smtClean="0"/>
                        <a:t> услуг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Дополнительные услуги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aseline="0" dirty="0" smtClean="0"/>
                        <a:t>Характеристика  дополнительных услуг </a:t>
                      </a:r>
                      <a:endParaRPr lang="ru-RU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733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67336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67336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6733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28824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4963" y="1908423"/>
            <a:ext cx="9824904" cy="4536504"/>
          </a:xfrm>
        </p:spPr>
        <p:txBody>
          <a:bodyPr>
            <a:noAutofit/>
          </a:bodyPr>
          <a:lstStyle/>
          <a:p>
            <a:pPr marL="0" indent="539750" algn="just">
              <a:buFontTx/>
              <a:buChar char="-"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Обзор поставщиков компании, определение доли каждого поставщика в общем объеме поставок;</a:t>
            </a:r>
          </a:p>
          <a:p>
            <a:pPr marL="0" indent="539750" algn="just">
              <a:buFontTx/>
              <a:buChar char="-"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характера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коммерческих связей с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поставщиками. Выявление возможных критериев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выбора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поставщиков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539750" algn="just">
              <a:buFontTx/>
              <a:buChar char="-"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договорной работы, характеристика видов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договоров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торгового предприятия (порядок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сроки заключения договора-поставки, купли-продажи (контрактов, сделок, закупочных актов и др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.));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1800" i="1" dirty="0" smtClean="0">
                <a:solidFill>
                  <a:srgbClr val="EB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Представить схему последовательности </a:t>
            </a:r>
            <a:r>
              <a:rPr lang="ru-RU" sz="1800" i="1" dirty="0">
                <a:solidFill>
                  <a:srgbClr val="EB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действий при заключении </a:t>
            </a:r>
            <a:r>
              <a:rPr lang="ru-RU" sz="1800" i="1" dirty="0" smtClean="0">
                <a:solidFill>
                  <a:srgbClr val="EB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договоров;</a:t>
            </a:r>
            <a:endParaRPr lang="ru-RU" sz="1800" i="1" dirty="0">
              <a:solidFill>
                <a:srgbClr val="EB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539750" algn="just">
              <a:buFontTx/>
              <a:buChar char="-"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условий работы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деловыми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партнерами и поставщиками товаров;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539750" algn="just">
              <a:buFontTx/>
              <a:buChar char="-"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документального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оформления договорных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отношений;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1800" i="1" dirty="0" smtClean="0">
                <a:solidFill>
                  <a:srgbClr val="EB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Составить </a:t>
            </a:r>
            <a:r>
              <a:rPr lang="ru-RU" sz="1800" i="1" dirty="0">
                <a:solidFill>
                  <a:srgbClr val="EB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схему этапов работы торгового предприятия с </a:t>
            </a:r>
            <a:r>
              <a:rPr lang="ru-RU" sz="1800" i="1" dirty="0" smtClean="0">
                <a:solidFill>
                  <a:srgbClr val="EB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поставщиками;</a:t>
            </a:r>
          </a:p>
          <a:p>
            <a:pPr marL="0" indent="539750" algn="just">
              <a:buFontTx/>
              <a:buChar char="-"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Установление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фактического порядка поставки товаров и условий их оплаты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поставщикам;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1800" i="1" dirty="0" smtClean="0">
                <a:solidFill>
                  <a:srgbClr val="EB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Привести </a:t>
            </a:r>
            <a:r>
              <a:rPr lang="ru-RU" sz="1800" i="1" dirty="0">
                <a:solidFill>
                  <a:srgbClr val="EB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примеры сопроводительных документов поставки </a:t>
            </a:r>
            <a:r>
              <a:rPr lang="ru-RU" sz="1800" i="1" dirty="0" smtClean="0">
                <a:solidFill>
                  <a:srgbClr val="EB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товаров.</a:t>
            </a:r>
            <a:endParaRPr lang="ru-RU" sz="1800" i="1" dirty="0">
              <a:solidFill>
                <a:srgbClr val="EB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63818" y="468263"/>
            <a:ext cx="9687193" cy="664797"/>
          </a:xfrm>
        </p:spPr>
        <p:txBody>
          <a:bodyPr/>
          <a:lstStyle/>
          <a:p>
            <a:r>
              <a:rPr lang="ru-RU" sz="2400" dirty="0"/>
              <a:t>Обзор деловых партнеров и поставщиков: организация коммерческих связей и договорной работы</a:t>
            </a:r>
          </a:p>
        </p:txBody>
      </p:sp>
    </p:spTree>
    <p:extLst>
      <p:ext uri="{BB962C8B-B14F-4D97-AF65-F5344CB8AC3E}">
        <p14:creationId xmlns:p14="http://schemas.microsoft.com/office/powerpoint/2010/main" val="19525728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0156" y="153166"/>
            <a:ext cx="8695452" cy="782765"/>
          </a:xfrm>
        </p:spPr>
        <p:txBody>
          <a:bodyPr>
            <a:normAutofit fontScale="90000"/>
          </a:bodyPr>
          <a:lstStyle/>
          <a:p>
            <a:r>
              <a:rPr lang="ru-RU" b="1" dirty="0"/>
              <a:t/>
            </a:r>
            <a:br>
              <a:rPr lang="ru-RU" b="1" dirty="0"/>
            </a:br>
            <a:r>
              <a:rPr lang="ru-RU" sz="2700" b="1" dirty="0">
                <a:solidFill>
                  <a:srgbClr val="E60000"/>
                </a:solidFill>
                <a:latin typeface="Arial Black" panose="020B0A04020102020204" pitchFamily="34" charset="0"/>
              </a:rPr>
              <a:t>Расчеты по выбору поставщика 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98974" y="1188343"/>
            <a:ext cx="8695452" cy="5648000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«Альтернатива выбора поставщика»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466E185E-BACB-4D32-80CD-37163E25D1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1542995"/>
              </p:ext>
            </p:extLst>
          </p:nvPr>
        </p:nvGraphicFramePr>
        <p:xfrm>
          <a:off x="417873" y="2411502"/>
          <a:ext cx="5832647" cy="4428107"/>
        </p:xfrm>
        <a:graphic>
          <a:graphicData uri="http://schemas.openxmlformats.org/drawingml/2006/table">
            <a:tbl>
              <a:tblPr/>
              <a:tblGrid>
                <a:gridCol w="1872208">
                  <a:extLst>
                    <a:ext uri="{9D8B030D-6E8A-4147-A177-3AD203B41FA5}">
                      <a16:colId xmlns:a16="http://schemas.microsoft.com/office/drawing/2014/main" val="1045384703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1094711073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1417743783"/>
                    </a:ext>
                  </a:extLst>
                </a:gridCol>
                <a:gridCol w="638485">
                  <a:extLst>
                    <a:ext uri="{9D8B030D-6E8A-4147-A177-3AD203B41FA5}">
                      <a16:colId xmlns:a16="http://schemas.microsoft.com/office/drawing/2014/main" val="2077726812"/>
                    </a:ext>
                  </a:extLst>
                </a:gridCol>
                <a:gridCol w="868889">
                  <a:extLst>
                    <a:ext uri="{9D8B030D-6E8A-4147-A177-3AD203B41FA5}">
                      <a16:colId xmlns:a16="http://schemas.microsoft.com/office/drawing/2014/main" val="3407964600"/>
                    </a:ext>
                  </a:extLst>
                </a:gridCol>
                <a:gridCol w="868889">
                  <a:extLst>
                    <a:ext uri="{9D8B030D-6E8A-4147-A177-3AD203B41FA5}">
                      <a16:colId xmlns:a16="http://schemas.microsoft.com/office/drawing/2014/main" val="3139421326"/>
                    </a:ext>
                  </a:extLst>
                </a:gridCol>
              </a:tblGrid>
              <a:tr h="344653">
                <a:tc rowSpan="3">
                  <a:txBody>
                    <a:bodyPr/>
                    <a:lstStyle/>
                    <a:p>
                      <a:pPr algn="ctr"/>
                      <a:r>
                        <a:rPr lang="ru-RU" dirty="0">
                          <a:effectLst/>
                        </a:rPr>
                        <a:t>Критерий выбора</a:t>
                      </a:r>
                    </a:p>
                    <a:p>
                      <a:pPr algn="ctr"/>
                      <a:r>
                        <a:rPr lang="ru-RU" dirty="0">
                          <a:effectLst/>
                        </a:rPr>
                        <a:t>поставщика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l"/>
                      <a:r>
                        <a:rPr lang="ru-RU">
                          <a:effectLst/>
                        </a:rPr>
                        <a:t>Значи-мость крите-рия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ru-RU" dirty="0">
                          <a:effectLst/>
                        </a:rPr>
                        <a:t>Поставщики</a:t>
                      </a:r>
                    </a:p>
                  </a:txBody>
                  <a:tcPr marL="28575" marR="28575" marT="28575" marB="2857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2911720"/>
                  </a:ext>
                </a:extLst>
              </a:tr>
              <a:tr h="34465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>
                          <a:effectLst/>
                        </a:rPr>
                        <a:t>Поставщик 1</a:t>
                      </a:r>
                    </a:p>
                  </a:txBody>
                  <a:tcPr marL="28575" marR="28575" marT="28575" marB="28575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>
                          <a:effectLst/>
                        </a:rPr>
                        <a:t>Поставщик 2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9969024"/>
                  </a:ext>
                </a:extLst>
              </a:tr>
              <a:tr h="48251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effectLst/>
                        </a:rPr>
                        <a:t>оценка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effectLst/>
                        </a:rPr>
                        <a:t>балл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>
                          <a:effectLst/>
                        </a:rPr>
                        <a:t>оценка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effectLst/>
                        </a:rPr>
                        <a:t>балл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25352509"/>
                  </a:ext>
                </a:extLst>
              </a:tr>
              <a:tr h="344653">
                <a:tc>
                  <a:txBody>
                    <a:bodyPr/>
                    <a:lstStyle/>
                    <a:p>
                      <a:pPr algn="l"/>
                      <a:r>
                        <a:rPr lang="ru-RU">
                          <a:effectLst/>
                        </a:rPr>
                        <a:t>1.Надежность поставки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>
                          <a:effectLst/>
                        </a:rPr>
                        <a:t>0,30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>
                          <a:effectLst/>
                        </a:rPr>
                        <a:t>6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>
                          <a:effectLst/>
                        </a:rPr>
                        <a:t>1.8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>
                          <a:effectLst/>
                        </a:rPr>
                        <a:t>7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>
                          <a:effectLst/>
                        </a:rPr>
                        <a:t>2,1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63526775"/>
                  </a:ext>
                </a:extLst>
              </a:tr>
              <a:tr h="344653">
                <a:tc>
                  <a:txBody>
                    <a:bodyPr/>
                    <a:lstStyle/>
                    <a:p>
                      <a:pPr algn="l"/>
                      <a:r>
                        <a:rPr lang="ru-RU">
                          <a:effectLst/>
                        </a:rPr>
                        <a:t>2. Цена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effectLst/>
                        </a:rPr>
                        <a:t>0,25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>
                          <a:effectLst/>
                        </a:rPr>
                        <a:t>7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>
                          <a:effectLst/>
                        </a:rPr>
                        <a:t>1.75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>
                          <a:effectLst/>
                        </a:rPr>
                        <a:t>6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>
                          <a:effectLst/>
                        </a:rPr>
                        <a:t>1,5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71696299"/>
                  </a:ext>
                </a:extLst>
              </a:tr>
              <a:tr h="344653">
                <a:tc>
                  <a:txBody>
                    <a:bodyPr/>
                    <a:lstStyle/>
                    <a:p>
                      <a:pPr algn="l"/>
                      <a:r>
                        <a:rPr lang="ru-RU">
                          <a:effectLst/>
                        </a:rPr>
                        <a:t>3.Качество товара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effectLst/>
                        </a:rPr>
                        <a:t>0,15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>
                          <a:effectLst/>
                        </a:rPr>
                        <a:t>9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>
                          <a:effectLst/>
                        </a:rPr>
                        <a:t>1.35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>
                          <a:effectLst/>
                        </a:rPr>
                        <a:t>8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effectLst/>
                        </a:rPr>
                        <a:t>1,2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57834108"/>
                  </a:ext>
                </a:extLst>
              </a:tr>
              <a:tr h="344653">
                <a:tc>
                  <a:txBody>
                    <a:bodyPr/>
                    <a:lstStyle/>
                    <a:p>
                      <a:pPr algn="l"/>
                      <a:r>
                        <a:rPr lang="ru-RU">
                          <a:effectLst/>
                        </a:rPr>
                        <a:t>4. Условия платежа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effectLst/>
                        </a:rPr>
                        <a:t>0,15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>
                          <a:effectLst/>
                        </a:rPr>
                        <a:t>3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>
                          <a:effectLst/>
                        </a:rPr>
                        <a:t>0,45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>
                          <a:effectLst/>
                        </a:rPr>
                        <a:t>4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>
                          <a:effectLst/>
                        </a:rPr>
                        <a:t>0,6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02548583"/>
                  </a:ext>
                </a:extLst>
              </a:tr>
              <a:tr h="620375">
                <a:tc>
                  <a:txBody>
                    <a:bodyPr/>
                    <a:lstStyle/>
                    <a:p>
                      <a:pPr algn="l"/>
                      <a:r>
                        <a:rPr lang="ru-RU">
                          <a:effectLst/>
                        </a:rPr>
                        <a:t>5.Возможность вне-плановых поставок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>
                          <a:effectLst/>
                        </a:rPr>
                        <a:t>0,10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>
                          <a:effectLst/>
                        </a:rPr>
                        <a:t>8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>
                          <a:effectLst/>
                        </a:rPr>
                        <a:t>0.8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>
                          <a:effectLst/>
                        </a:rPr>
                        <a:t>7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>
                          <a:effectLst/>
                        </a:rPr>
                        <a:t>0,7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26257381"/>
                  </a:ext>
                </a:extLst>
              </a:tr>
              <a:tr h="620375">
                <a:tc>
                  <a:txBody>
                    <a:bodyPr/>
                    <a:lstStyle/>
                    <a:p>
                      <a:pPr algn="l"/>
                      <a:r>
                        <a:rPr lang="ru-RU">
                          <a:effectLst/>
                        </a:rPr>
                        <a:t>6.Финансовое состояние поставщика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>
                          <a:effectLst/>
                        </a:rPr>
                        <a:t>0,05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>
                          <a:effectLst/>
                        </a:rPr>
                        <a:t>2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>
                          <a:effectLst/>
                        </a:rPr>
                        <a:t>0.1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>
                          <a:effectLst/>
                        </a:rPr>
                        <a:t>4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>
                          <a:effectLst/>
                        </a:rPr>
                        <a:t>0,2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37530965"/>
                  </a:ext>
                </a:extLst>
              </a:tr>
              <a:tr h="344653">
                <a:tc>
                  <a:txBody>
                    <a:bodyPr/>
                    <a:lstStyle/>
                    <a:p>
                      <a:pPr algn="ctr"/>
                      <a:r>
                        <a:rPr lang="ru-RU">
                          <a:effectLst/>
                        </a:rPr>
                        <a:t>ИТОГО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>
                          <a:effectLst/>
                        </a:rPr>
                        <a:t>1,00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>
                          <a:effectLst/>
                        </a:rPr>
                        <a:t>-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>
                          <a:effectLst/>
                        </a:rPr>
                        <a:t>6,25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>
                          <a:effectLst/>
                        </a:rPr>
                        <a:t>-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effectLst/>
                        </a:rPr>
                        <a:t>6,3</a:t>
                      </a:r>
                    </a:p>
                  </a:txBody>
                  <a:tcPr marL="28575" marR="28575" marT="28575" marB="2857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890321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E8F26817-59EC-47F0-8BFE-6A7FCA4B81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64284" y="1693167"/>
            <a:ext cx="6768752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Пример расчета рейтинга поставщика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CDE5344C-3970-4EE5-80B2-C89F0079FD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0847938"/>
              </p:ext>
            </p:extLst>
          </p:nvPr>
        </p:nvGraphicFramePr>
        <p:xfrm>
          <a:off x="6354812" y="2411504"/>
          <a:ext cx="4176462" cy="4424839"/>
        </p:xfrm>
        <a:graphic>
          <a:graphicData uri="http://schemas.openxmlformats.org/drawingml/2006/table">
            <a:tbl>
              <a:tblPr/>
              <a:tblGrid>
                <a:gridCol w="1447840">
                  <a:extLst>
                    <a:ext uri="{9D8B030D-6E8A-4147-A177-3AD203B41FA5}">
                      <a16:colId xmlns:a16="http://schemas.microsoft.com/office/drawing/2014/main" val="1923460023"/>
                    </a:ext>
                  </a:extLst>
                </a:gridCol>
                <a:gridCol w="1406076">
                  <a:extLst>
                    <a:ext uri="{9D8B030D-6E8A-4147-A177-3AD203B41FA5}">
                      <a16:colId xmlns:a16="http://schemas.microsoft.com/office/drawing/2014/main" val="3299102371"/>
                    </a:ext>
                  </a:extLst>
                </a:gridCol>
                <a:gridCol w="1322546">
                  <a:extLst>
                    <a:ext uri="{9D8B030D-6E8A-4147-A177-3AD203B41FA5}">
                      <a16:colId xmlns:a16="http://schemas.microsoft.com/office/drawing/2014/main" val="2758388090"/>
                    </a:ext>
                  </a:extLst>
                </a:gridCol>
              </a:tblGrid>
              <a:tr h="524981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effectLst/>
                        </a:rPr>
                        <a:t>Параметры</a:t>
                      </a: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effectLst/>
                        </a:rPr>
                        <a:t>Поставщик А</a:t>
                      </a: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>
                          <a:effectLst/>
                        </a:rPr>
                        <a:t>Поставщик В</a:t>
                      </a: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63974655"/>
                  </a:ext>
                </a:extLst>
              </a:tr>
              <a:tr h="524981">
                <a:tc>
                  <a:txBody>
                    <a:bodyPr/>
                    <a:lstStyle/>
                    <a:p>
                      <a:pPr algn="ctr"/>
                      <a:r>
                        <a:rPr lang="ru-RU">
                          <a:effectLst/>
                        </a:rPr>
                        <a:t>Цена</a:t>
                      </a: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>
                          <a:effectLst/>
                        </a:rPr>
                        <a:t>100</a:t>
                      </a: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>
                          <a:effectLst/>
                        </a:rPr>
                        <a:t>100</a:t>
                      </a: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79091027"/>
                  </a:ext>
                </a:extLst>
              </a:tr>
              <a:tr h="524981">
                <a:tc>
                  <a:txBody>
                    <a:bodyPr/>
                    <a:lstStyle/>
                    <a:p>
                      <a:pPr algn="ctr"/>
                      <a:r>
                        <a:rPr lang="ru-RU">
                          <a:effectLst/>
                        </a:rPr>
                        <a:t>Брак</a:t>
                      </a: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>
                          <a:effectLst/>
                        </a:rPr>
                        <a:t>5%</a:t>
                      </a: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>
                          <a:effectLst/>
                        </a:rPr>
                        <a:t>нет</a:t>
                      </a: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27009527"/>
                  </a:ext>
                </a:extLst>
              </a:tr>
              <a:tr h="524981">
                <a:tc>
                  <a:txBody>
                    <a:bodyPr/>
                    <a:lstStyle/>
                    <a:p>
                      <a:pPr algn="ctr"/>
                      <a:r>
                        <a:rPr lang="ru-RU">
                          <a:effectLst/>
                        </a:rPr>
                        <a:t>Влажность</a:t>
                      </a: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effectLst/>
                        </a:rPr>
                        <a:t>10%</a:t>
                      </a: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>
                          <a:effectLst/>
                        </a:rPr>
                        <a:t>12%</a:t>
                      </a: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82642753"/>
                  </a:ext>
                </a:extLst>
              </a:tr>
              <a:tr h="524981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effectLst/>
                        </a:rPr>
                        <a:t>Срок доставки</a:t>
                      </a: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>
                          <a:effectLst/>
                        </a:rPr>
                        <a:t>7 дней</a:t>
                      </a: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>
                          <a:effectLst/>
                        </a:rPr>
                        <a:t>5 дней</a:t>
                      </a: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64869309"/>
                  </a:ext>
                </a:extLst>
              </a:tr>
              <a:tr h="899967">
                <a:tc>
                  <a:txBody>
                    <a:bodyPr/>
                    <a:lstStyle/>
                    <a:p>
                      <a:pPr algn="ctr"/>
                      <a:r>
                        <a:rPr lang="ru-RU">
                          <a:effectLst/>
                        </a:rPr>
                        <a:t>Стоимость доставки</a:t>
                      </a: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>
                          <a:effectLst/>
                        </a:rPr>
                        <a:t>11</a:t>
                      </a: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>
                          <a:effectLst/>
                        </a:rPr>
                        <a:t>12</a:t>
                      </a: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72240233"/>
                  </a:ext>
                </a:extLst>
              </a:tr>
              <a:tr h="899967">
                <a:tc>
                  <a:txBody>
                    <a:bodyPr/>
                    <a:lstStyle/>
                    <a:p>
                      <a:pPr algn="ctr"/>
                      <a:r>
                        <a:rPr lang="ru-RU">
                          <a:effectLst/>
                        </a:rPr>
                        <a:t>Условия оплаты</a:t>
                      </a: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>
                          <a:effectLst/>
                        </a:rPr>
                        <a:t>Предоплата 100%</a:t>
                      </a: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effectLst/>
                        </a:rPr>
                        <a:t>По факту поставки</a:t>
                      </a: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597716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503136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8228" y="979197"/>
            <a:ext cx="9133036" cy="1145250"/>
          </a:xfrm>
        </p:spPr>
        <p:txBody>
          <a:bodyPr/>
          <a:lstStyle/>
          <a:p>
            <a:r>
              <a:rPr sz="4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sz="43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4387" y="1931338"/>
            <a:ext cx="9262870" cy="3526507"/>
          </a:xfrm>
        </p:spPr>
        <p:txBody>
          <a:bodyPr>
            <a:noAutofit/>
          </a:bodyPr>
          <a:lstStyle/>
          <a:p>
            <a:pPr marL="0" indent="0" algn="just">
              <a:spcBef>
                <a:spcPts val="580"/>
              </a:spcBef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Например,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05859" y="2677939"/>
            <a:ext cx="10081683" cy="6353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764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764" dirty="0">
                <a:latin typeface="Times New Roman" pitchFamily="18" charset="0"/>
                <a:cs typeface="Times New Roman" pitchFamily="18" charset="0"/>
              </a:rPr>
            </a:br>
            <a:endParaRPr lang="ru-RU" sz="1764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24387" y="2307737"/>
            <a:ext cx="1008168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Доля  поставщиков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общих объемах поставок представлена в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таблице: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2700377"/>
              </p:ext>
            </p:extLst>
          </p:nvPr>
        </p:nvGraphicFramePr>
        <p:xfrm>
          <a:off x="1932012" y="2756526"/>
          <a:ext cx="7145294" cy="2401723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133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287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817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3911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500" b="0" i="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+mn-cs"/>
                        </a:rPr>
                        <a:t>Доля поставщиков в общем объёме поставок</a:t>
                      </a:r>
                      <a:endParaRPr lang="ru-RU" sz="1500" baseline="0" dirty="0">
                        <a:latin typeface="Times New Roman" pitchFamily="18" charset="0"/>
                      </a:endParaRPr>
                    </a:p>
                  </a:txBody>
                  <a:tcPr marL="100817" marR="100817" marT="50408" marB="50408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6940">
                <a:tc>
                  <a:txBody>
                    <a:bodyPr/>
                    <a:lstStyle/>
                    <a:p>
                      <a:r>
                        <a:rPr lang="ru-RU" sz="2000" b="1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№ </a:t>
                      </a:r>
                      <a:r>
                        <a:rPr lang="ru-RU" sz="2000" b="1" i="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</a:t>
                      </a:r>
                      <a:r>
                        <a:rPr lang="ru-RU" sz="2000" b="1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ru-RU" sz="2000" b="1" i="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</a:t>
                      </a:r>
                      <a:endParaRPr lang="ru-RU" sz="1700" dirty="0"/>
                    </a:p>
                  </a:txBody>
                  <a:tcPr marL="100817" marR="100817" marT="50408" marB="50408"/>
                </a:tc>
                <a:tc>
                  <a:txBody>
                    <a:bodyPr/>
                    <a:lstStyle/>
                    <a:p>
                      <a:r>
                        <a:rPr lang="ru-RU" sz="1500" b="1" i="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+mn-cs"/>
                        </a:rPr>
                        <a:t>Название фирмы</a:t>
                      </a:r>
                      <a:endParaRPr lang="ru-RU" sz="1500" baseline="0" dirty="0">
                        <a:latin typeface="Times New Roman" pitchFamily="18" charset="0"/>
                      </a:endParaRPr>
                    </a:p>
                  </a:txBody>
                  <a:tcPr marL="100817" marR="100817" marT="50408" marB="50408"/>
                </a:tc>
                <a:tc>
                  <a:txBody>
                    <a:bodyPr/>
                    <a:lstStyle/>
                    <a:p>
                      <a:r>
                        <a:rPr lang="ru-RU" sz="2000" b="1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Объём поставок, %</a:t>
                      </a:r>
                      <a:endParaRPr lang="ru-RU" sz="1700" dirty="0"/>
                    </a:p>
                  </a:txBody>
                  <a:tcPr marL="100817" marR="100817" marT="50408" marB="50408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6940">
                <a:tc>
                  <a:txBody>
                    <a:bodyPr/>
                    <a:lstStyle/>
                    <a:p>
                      <a:r>
                        <a:rPr lang="ru-RU" sz="1700" dirty="0" smtClean="0"/>
                        <a:t>1.</a:t>
                      </a:r>
                      <a:endParaRPr lang="ru-RU" sz="1700" dirty="0"/>
                    </a:p>
                  </a:txBody>
                  <a:tcPr marL="100817" marR="100817" marT="50408" marB="50408"/>
                </a:tc>
                <a:tc>
                  <a:txBody>
                    <a:bodyPr/>
                    <a:lstStyle/>
                    <a:p>
                      <a:r>
                        <a:rPr lang="ru-RU" sz="180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«</a:t>
                      </a:r>
                      <a:r>
                        <a:rPr lang="en-US" sz="180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Choke</a:t>
                      </a:r>
                      <a:r>
                        <a:rPr lang="ru-RU" sz="180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»</a:t>
                      </a:r>
                      <a:endParaRPr lang="ru-RU" sz="1800" b="0" baseline="0" dirty="0">
                        <a:latin typeface="Times New Roman" pitchFamily="18" charset="0"/>
                      </a:endParaRPr>
                    </a:p>
                  </a:txBody>
                  <a:tcPr marL="100817" marR="100817" marT="50408" marB="50408"/>
                </a:tc>
                <a:tc>
                  <a:txBody>
                    <a:bodyPr/>
                    <a:lstStyle/>
                    <a:p>
                      <a:r>
                        <a:rPr lang="ru-RU" sz="1700" b="0" dirty="0" smtClean="0"/>
                        <a:t>25,6</a:t>
                      </a:r>
                      <a:endParaRPr lang="ru-RU" sz="1700" b="0" dirty="0"/>
                    </a:p>
                  </a:txBody>
                  <a:tcPr marL="100817" marR="100817" marT="50408" marB="50408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4846">
                <a:tc>
                  <a:txBody>
                    <a:bodyPr/>
                    <a:lstStyle/>
                    <a:p>
                      <a:r>
                        <a:rPr lang="ru-RU" sz="1700" dirty="0" smtClean="0"/>
                        <a:t>2.</a:t>
                      </a:r>
                      <a:endParaRPr lang="ru-RU" sz="1700" dirty="0"/>
                    </a:p>
                  </a:txBody>
                  <a:tcPr marL="100817" marR="100817" marT="50408" marB="50408"/>
                </a:tc>
                <a:tc>
                  <a:txBody>
                    <a:bodyPr/>
                    <a:lstStyle/>
                    <a:p>
                      <a:r>
                        <a:rPr lang="ru-RU" sz="180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«</a:t>
                      </a:r>
                      <a:r>
                        <a:rPr lang="ru-RU" sz="1800" b="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Flying</a:t>
                      </a:r>
                      <a:r>
                        <a:rPr lang="ru-RU" sz="180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b="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Eagle</a:t>
                      </a:r>
                      <a:r>
                        <a:rPr lang="ru-RU" sz="180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b="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Skates</a:t>
                      </a:r>
                      <a:r>
                        <a:rPr lang="ru-RU" sz="180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»</a:t>
                      </a:r>
                      <a:endParaRPr lang="ru-RU" sz="1800" b="0" baseline="0" dirty="0">
                        <a:latin typeface="Times New Roman" pitchFamily="18" charset="0"/>
                      </a:endParaRPr>
                    </a:p>
                  </a:txBody>
                  <a:tcPr marL="100817" marR="100817" marT="50408" marB="50408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700" dirty="0" smtClean="0"/>
                        <a:t>15,5</a:t>
                      </a:r>
                      <a:endParaRPr lang="ru-RU" sz="1700" dirty="0"/>
                    </a:p>
                  </a:txBody>
                  <a:tcPr marL="100817" marR="100817" marT="50408" marB="50408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6940">
                <a:tc>
                  <a:txBody>
                    <a:bodyPr/>
                    <a:lstStyle/>
                    <a:p>
                      <a:r>
                        <a:rPr lang="ru-RU" sz="1700" dirty="0" smtClean="0"/>
                        <a:t>3.</a:t>
                      </a:r>
                      <a:endParaRPr lang="ru-RU" sz="1700" dirty="0"/>
                    </a:p>
                  </a:txBody>
                  <a:tcPr marL="100817" marR="100817" marT="50408" marB="50408"/>
                </a:tc>
                <a:tc>
                  <a:txBody>
                    <a:bodyPr/>
                    <a:lstStyle/>
                    <a:p>
                      <a:r>
                        <a:rPr lang="ru-RU" sz="180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«FR </a:t>
                      </a:r>
                      <a:r>
                        <a:rPr lang="ru-RU" sz="1800" b="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Skates</a:t>
                      </a:r>
                      <a:r>
                        <a:rPr lang="ru-RU" sz="180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» </a:t>
                      </a:r>
                      <a:endParaRPr lang="ru-RU" sz="1800" b="0" baseline="0" dirty="0">
                        <a:latin typeface="Times New Roman" pitchFamily="18" charset="0"/>
                      </a:endParaRPr>
                    </a:p>
                  </a:txBody>
                  <a:tcPr marL="100817" marR="100817" marT="50408" marB="50408"/>
                </a:tc>
                <a:tc>
                  <a:txBody>
                    <a:bodyPr/>
                    <a:lstStyle/>
                    <a:p>
                      <a:r>
                        <a:rPr lang="ru-RU" sz="1700" dirty="0" smtClean="0"/>
                        <a:t>35,6</a:t>
                      </a:r>
                      <a:endParaRPr lang="ru-RU" sz="1700" dirty="0"/>
                    </a:p>
                  </a:txBody>
                  <a:tcPr marL="100817" marR="100817" marT="50408" marB="50408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6940">
                <a:tc>
                  <a:txBody>
                    <a:bodyPr/>
                    <a:lstStyle/>
                    <a:p>
                      <a:r>
                        <a:rPr lang="ru-RU" sz="1700" dirty="0" smtClean="0"/>
                        <a:t>4.</a:t>
                      </a:r>
                      <a:endParaRPr lang="ru-RU" sz="1700" dirty="0"/>
                    </a:p>
                  </a:txBody>
                  <a:tcPr marL="100817" marR="100817" marT="50408" marB="50408"/>
                </a:tc>
                <a:tc>
                  <a:txBody>
                    <a:bodyPr/>
                    <a:lstStyle/>
                    <a:p>
                      <a:r>
                        <a:rPr lang="ru-RU" sz="180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«Компания ССМ». </a:t>
                      </a:r>
                      <a:endParaRPr lang="ru-RU" sz="1800" b="0" baseline="0" dirty="0">
                        <a:latin typeface="Times New Roman" pitchFamily="18" charset="0"/>
                      </a:endParaRPr>
                    </a:p>
                  </a:txBody>
                  <a:tcPr marL="100817" marR="100817" marT="50408" marB="50408"/>
                </a:tc>
                <a:tc>
                  <a:txBody>
                    <a:bodyPr/>
                    <a:lstStyle/>
                    <a:p>
                      <a:r>
                        <a:rPr lang="ru-RU" sz="1700" dirty="0" smtClean="0"/>
                        <a:t>23,3</a:t>
                      </a:r>
                      <a:endParaRPr lang="ru-RU" sz="1700" dirty="0"/>
                    </a:p>
                  </a:txBody>
                  <a:tcPr marL="100817" marR="100817" marT="50408" marB="50408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463818" y="5354523"/>
            <a:ext cx="9368274" cy="3638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764" b="1" dirty="0" smtClean="0">
                <a:latin typeface="Times New Roman" pitchFamily="18" charset="0"/>
                <a:cs typeface="Times New Roman" pitchFamily="18" charset="0"/>
              </a:rPr>
              <a:t>Анализ:</a:t>
            </a:r>
            <a:r>
              <a:rPr lang="ru-RU" sz="1764" dirty="0" smtClean="0">
                <a:latin typeface="Times New Roman" pitchFamily="18" charset="0"/>
                <a:cs typeface="Times New Roman" pitchFamily="18" charset="0"/>
              </a:rPr>
              <a:t>  Из </a:t>
            </a:r>
            <a:r>
              <a:rPr lang="ru-RU" sz="1764" dirty="0">
                <a:latin typeface="Times New Roman" pitchFamily="18" charset="0"/>
                <a:cs typeface="Times New Roman" pitchFamily="18" charset="0"/>
              </a:rPr>
              <a:t>таблицы видно, что наибольшую долю в общем объеме </a:t>
            </a:r>
            <a:r>
              <a:rPr lang="ru-RU" sz="1764" dirty="0" smtClean="0">
                <a:latin typeface="Times New Roman" pitchFamily="18" charset="0"/>
                <a:cs typeface="Times New Roman" pitchFamily="18" charset="0"/>
              </a:rPr>
              <a:t>поставок занимает …</a:t>
            </a:r>
            <a:endParaRPr lang="ru-RU" sz="1544" dirty="0">
              <a:latin typeface="Times New Roman" pitchFamily="18" charset="0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463818" y="302063"/>
            <a:ext cx="9687193" cy="997196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78229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3969" b="1" kern="1200">
                <a:solidFill>
                  <a:srgbClr val="E60000"/>
                </a:solidFill>
                <a:latin typeface="Arial Black" panose="020B0A04020102020204" pitchFamily="34" charset="0"/>
                <a:ea typeface="+mj-ea"/>
                <a:cs typeface="+mj-cs"/>
              </a:defRPr>
            </a:lvl1pPr>
          </a:lstStyle>
          <a:p>
            <a:pPr>
              <a:spcBef>
                <a:spcPts val="580"/>
              </a:spcBef>
            </a:pPr>
            <a:r>
              <a:rPr lang="ru-RU" sz="2400" dirty="0"/>
              <a:t>Участие в установлении контактов с поставщиками (деловыми партнерами) и  организации договорной работы</a:t>
            </a:r>
          </a:p>
        </p:txBody>
      </p:sp>
    </p:spTree>
    <p:extLst>
      <p:ext uri="{BB962C8B-B14F-4D97-AF65-F5344CB8AC3E}">
        <p14:creationId xmlns:p14="http://schemas.microsoft.com/office/powerpoint/2010/main" val="18791004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0769" y="494289"/>
            <a:ext cx="9133036" cy="332399"/>
          </a:xfrm>
        </p:spPr>
        <p:txBody>
          <a:bodyPr/>
          <a:lstStyle/>
          <a:p>
            <a:r>
              <a:rPr lang="ru-RU" sz="2400" dirty="0" smtClean="0"/>
              <a:t>Пример схемы расчётов между предприятиями</a:t>
            </a:r>
            <a:endParaRPr lang="ru-RU" sz="2400" dirty="0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810196" y="6514466"/>
            <a:ext cx="8468285" cy="463140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78229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4100" b="1" kern="1200">
                <a:solidFill>
                  <a:srgbClr val="E60000"/>
                </a:solidFill>
                <a:latin typeface="Arial Black" panose="020B0A04020102020204" pitchFamily="34" charset="0"/>
                <a:ea typeface="+mj-ea"/>
                <a:cs typeface="+mj-cs"/>
              </a:defRPr>
            </a:lvl1pPr>
          </a:lstStyle>
          <a:p>
            <a:pPr algn="ctr"/>
            <a:endParaRPr sz="1544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 3. Структура договора поставки</a:t>
            </a:r>
            <a:endParaRPr lang="ru-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0597" name="Picture 5" descr="C:\Users\chere\OneDrive\Рабочий стол\Безымянный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85263" y="1908423"/>
            <a:ext cx="6584048" cy="447218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728112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2164" y="468263"/>
            <a:ext cx="9133036" cy="332399"/>
          </a:xfrm>
        </p:spPr>
        <p:txBody>
          <a:bodyPr/>
          <a:lstStyle/>
          <a:p>
            <a:r>
              <a:rPr lang="ru-RU" sz="2400" dirty="0" smtClean="0"/>
              <a:t>Анализ структуры покупателей </a:t>
            </a:r>
            <a:endParaRPr lang="ru-RU" sz="2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151133" y="5868863"/>
            <a:ext cx="7875098" cy="1344701"/>
          </a:xfrm>
          <a:prstGeom prst="rect">
            <a:avLst/>
          </a:prstGeom>
        </p:spPr>
        <p:txBody>
          <a:bodyPr wrap="square" lIns="88366" tIns="44183" rIns="88366" bIns="44183">
            <a:spAutoFit/>
          </a:bodyPr>
          <a:lstStyle/>
          <a:p>
            <a:pPr indent="429538" algn="ctr"/>
            <a:endParaRPr lang="ru-RU" sz="2315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29538" algn="ctr"/>
            <a:endParaRPr lang="ru-RU" sz="2315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29538" algn="ctr"/>
            <a:r>
              <a:rPr lang="ru-RU" sz="1764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Рисунок </a:t>
            </a:r>
            <a:r>
              <a:rPr lang="ru-RU" sz="1764" b="1" dirty="0" smtClean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4. </a:t>
            </a:r>
            <a:r>
              <a:rPr lang="ru-RU" sz="1764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Структура покупателей спортивных товаров по уровню дохода на одного члена семьи</a:t>
            </a:r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54816070"/>
              </p:ext>
            </p:extLst>
          </p:nvPr>
        </p:nvGraphicFramePr>
        <p:xfrm>
          <a:off x="738188" y="2481495"/>
          <a:ext cx="9262547" cy="38194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095965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2674" y="468263"/>
            <a:ext cx="9687193" cy="664797"/>
          </a:xfrm>
        </p:spPr>
        <p:txBody>
          <a:bodyPr/>
          <a:lstStyle/>
          <a:p>
            <a:r>
              <a:rPr lang="ru-RU" sz="2400" dirty="0" smtClean="0"/>
              <a:t>Анализ </a:t>
            </a:r>
            <a:r>
              <a:rPr lang="ru-RU" sz="2400" dirty="0"/>
              <a:t>товарного ассортимента:  характеристика, оценка показателей </a:t>
            </a:r>
            <a:r>
              <a:rPr lang="ru-RU" sz="2400" dirty="0" smtClean="0"/>
              <a:t>качества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4963" y="1980431"/>
            <a:ext cx="9824904" cy="4427628"/>
          </a:xfrm>
        </p:spPr>
        <p:txBody>
          <a:bodyPr>
            <a:normAutofit/>
          </a:bodyPr>
          <a:lstStyle/>
          <a:p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Характеристика товарного ассортимента коммерческой организации</a:t>
            </a:r>
          </a:p>
          <a:p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ассортимента и доля товарных групп в общем объеме товарооборота </a:t>
            </a:r>
          </a:p>
          <a:p>
            <a:pPr marL="0" indent="0">
              <a:buNone/>
            </a:pPr>
            <a:r>
              <a:rPr lang="ru-RU" sz="1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Привести формулу для расчета удельного веса товарных групп</a:t>
            </a:r>
          </a:p>
          <a:p>
            <a:pPr marL="0" indent="0">
              <a:buNone/>
            </a:pPr>
            <a:r>
              <a:rPr lang="ru-RU" sz="1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Представить товарный ассортимент в табличной форме</a:t>
            </a:r>
          </a:p>
          <a:p>
            <a:pPr marL="0" indent="0">
              <a:buNone/>
            </a:pPr>
            <a:r>
              <a:rPr lang="ru-RU" sz="1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Провести АВС-анализ товарных позиций  предприятия – базы практики</a:t>
            </a:r>
          </a:p>
          <a:p>
            <a:pPr marL="0" indent="0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29042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3818" y="540271"/>
            <a:ext cx="9687193" cy="332399"/>
          </a:xfrm>
        </p:spPr>
        <p:txBody>
          <a:bodyPr/>
          <a:lstStyle/>
          <a:p>
            <a:r>
              <a:rPr lang="ru-RU" sz="2400" dirty="0"/>
              <a:t>Применение метода АВС-анализа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4963" y="1836414"/>
            <a:ext cx="9824904" cy="4752529"/>
          </a:xfrm>
        </p:spPr>
        <p:txBody>
          <a:bodyPr>
            <a:noAutofit/>
          </a:bodyPr>
          <a:lstStyle/>
          <a:p>
            <a:pPr marL="0" indent="0" algn="just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проведения АВС-анализа </a:t>
            </a:r>
          </a:p>
          <a:p>
            <a:pPr marL="0" indent="0" algn="just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ABC-анализ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ассортимента проводится в несколько этапов. </a:t>
            </a:r>
            <a:endPara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Рассмотрим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последовательность его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проведения: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Определение номенклатуры продукции предприятия. Определяем  объект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анализа и параметр, по которому его следует изучать. Чаще всего объектами ABC-анализа становятся ресурсы, поставщики, запасы, отдельные товары и товарные группы. </a:t>
            </a:r>
          </a:p>
          <a:p>
            <a:pPr marL="0" indent="0" algn="just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Ранжирование </a:t>
            </a:r>
            <a:r>
              <a:rPr lang="ru-RU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доходности (прибыльности, оборачиваемости) по каждой товарной </a:t>
            </a:r>
            <a:r>
              <a:rPr lang="ru-RU" sz="1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группе.</a:t>
            </a:r>
            <a:endParaRPr lang="ru-RU" sz="1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1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Определение доли </a:t>
            </a:r>
            <a:r>
              <a:rPr lang="ru-RU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доходности нарастающим </a:t>
            </a:r>
            <a:r>
              <a:rPr lang="ru-RU" sz="1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итогом.</a:t>
            </a:r>
            <a:endParaRPr lang="ru-RU" sz="1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Классификация товаров (ABC) по ценности для </a:t>
            </a:r>
            <a:r>
              <a:rPr lang="ru-RU" sz="1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предприятия:</a:t>
            </a:r>
            <a:endParaRPr lang="ru-RU" sz="1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1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Группа «А»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максимально ценные товары, занимают 20% ассортимента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продукции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приносят 80% прибыли от продаж;</a:t>
            </a:r>
          </a:p>
          <a:p>
            <a:pPr lvl="0" algn="just">
              <a:lnSpc>
                <a:spcPct val="100000"/>
              </a:lnSpc>
              <a:spcBef>
                <a:spcPts val="0"/>
              </a:spcBef>
            </a:pPr>
            <a:r>
              <a:rPr lang="ru-RU" sz="1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Группа «В»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малоценные товары, занимают 30% ассортимента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продукции и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обеспечивают 15% продаж;</a:t>
            </a:r>
          </a:p>
          <a:p>
            <a:pPr lvl="0" algn="just">
              <a:lnSpc>
                <a:spcPct val="100000"/>
              </a:lnSpc>
              <a:spcBef>
                <a:spcPts val="0"/>
              </a:spcBef>
            </a:pPr>
            <a:r>
              <a:rPr lang="ru-RU" sz="1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Группа «С»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не востребованные товары, занимают 50%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ассортимента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обеспечивают 5% прибылей от продаж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lv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 Составление резюме (вывод на основе анализа и предложения)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14933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441822" y="468263"/>
            <a:ext cx="9687193" cy="332399"/>
          </a:xfrm>
        </p:spPr>
        <p:txBody>
          <a:bodyPr/>
          <a:lstStyle/>
          <a:p>
            <a:r>
              <a:rPr lang="ru-RU" sz="2400" dirty="0"/>
              <a:t>АВС-анализ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EA0B5EE4-AFC5-4A90-AA01-F9AC14527C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58268" y="1908423"/>
            <a:ext cx="7920880" cy="4680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34677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2673" y="346618"/>
            <a:ext cx="9687193" cy="997196"/>
          </a:xfrm>
        </p:spPr>
        <p:txBody>
          <a:bodyPr/>
          <a:lstStyle/>
          <a:p>
            <a:r>
              <a:rPr lang="ru-RU" sz="2400" dirty="0"/>
              <a:t>Краткая характеристика товарного ассортимента, реализуемого в </a:t>
            </a:r>
            <a:r>
              <a:rPr lang="ru-RU" sz="2400" dirty="0" smtClean="0"/>
              <a:t>магазине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>
              <a:solidFill>
                <a:schemeClr val="tx1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0236" y="1908423"/>
            <a:ext cx="7334308" cy="4283584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1458268" y="6372919"/>
            <a:ext cx="655272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 5. Пример АВС анализа.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арактеристика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товарного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ассортимента, реализуемого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магазине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6816074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idx="1"/>
          </p:nvPr>
        </p:nvSpPr>
        <p:spPr>
          <a:xfrm>
            <a:off x="394963" y="1836415"/>
            <a:ext cx="9824904" cy="457164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47E1EDB8-2F8C-4870-8C72-816809617C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7697351"/>
              </p:ext>
            </p:extLst>
          </p:nvPr>
        </p:nvGraphicFramePr>
        <p:xfrm>
          <a:off x="0" y="1764407"/>
          <a:ext cx="10693401" cy="482453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967593">
                  <a:extLst>
                    <a:ext uri="{9D8B030D-6E8A-4147-A177-3AD203B41FA5}">
                      <a16:colId xmlns:a16="http://schemas.microsoft.com/office/drawing/2014/main" val="999388520"/>
                    </a:ext>
                  </a:extLst>
                </a:gridCol>
                <a:gridCol w="1857871">
                  <a:extLst>
                    <a:ext uri="{9D8B030D-6E8A-4147-A177-3AD203B41FA5}">
                      <a16:colId xmlns:a16="http://schemas.microsoft.com/office/drawing/2014/main" val="2085161384"/>
                    </a:ext>
                  </a:extLst>
                </a:gridCol>
                <a:gridCol w="1652252">
                  <a:extLst>
                    <a:ext uri="{9D8B030D-6E8A-4147-A177-3AD203B41FA5}">
                      <a16:colId xmlns:a16="http://schemas.microsoft.com/office/drawing/2014/main" val="3405509639"/>
                    </a:ext>
                  </a:extLst>
                </a:gridCol>
                <a:gridCol w="1412566">
                  <a:extLst>
                    <a:ext uri="{9D8B030D-6E8A-4147-A177-3AD203B41FA5}">
                      <a16:colId xmlns:a16="http://schemas.microsoft.com/office/drawing/2014/main" val="3131609598"/>
                    </a:ext>
                  </a:extLst>
                </a:gridCol>
                <a:gridCol w="1803119">
                  <a:extLst>
                    <a:ext uri="{9D8B030D-6E8A-4147-A177-3AD203B41FA5}">
                      <a16:colId xmlns:a16="http://schemas.microsoft.com/office/drawing/2014/main" val="611252775"/>
                    </a:ext>
                  </a:extLst>
                </a:gridCol>
              </a:tblGrid>
              <a:tr h="180243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Показатели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Ед.изм.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2019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2020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Отклонение в сумме (+-)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04361335"/>
                  </a:ext>
                </a:extLst>
              </a:tr>
              <a:tr h="60081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А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Б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3=2-1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19168263"/>
                  </a:ext>
                </a:extLst>
              </a:tr>
              <a:tr h="61884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Запасы товаров на н.г.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Тыс.руб.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50190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54150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3960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74035222"/>
                  </a:ext>
                </a:extLst>
              </a:tr>
              <a:tr h="60081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Поступление товаров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Тыс.руб.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205670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300760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95090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46701753"/>
                  </a:ext>
                </a:extLst>
              </a:tr>
              <a:tr h="60081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Реализация товаров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Тыс.руб.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201710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310830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109120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35250201"/>
                  </a:ext>
                </a:extLst>
              </a:tr>
              <a:tr h="60081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Запасы товаров на к.г.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Тыс.руб.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54150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44080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-10070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89240900"/>
                  </a:ext>
                </a:extLst>
              </a:tr>
            </a:tbl>
          </a:graphicData>
        </a:graphic>
      </p:graphicFrame>
      <p:sp>
        <p:nvSpPr>
          <p:cNvPr id="4" name="Rectangle 1">
            <a:extLst>
              <a:ext uri="{FF2B5EF4-FFF2-40B4-BE49-F238E27FC236}">
                <a16:creationId xmlns:a16="http://schemas.microsoft.com/office/drawing/2014/main" id="{58B5D47B-A88A-4944-8629-3AC258B57D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40271"/>
            <a:ext cx="856516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sz="2400" b="1" dirty="0">
                <a:solidFill>
                  <a:srgbClr val="E60000"/>
                </a:solidFill>
                <a:latin typeface="Arial Black" panose="020B0A04020102020204" pitchFamily="34" charset="0"/>
                <a:ea typeface="+mj-ea"/>
                <a:cs typeface="+mj-cs"/>
              </a:rPr>
              <a:t>Товарные запасы за 2019-2020 </a:t>
            </a:r>
            <a:r>
              <a:rPr lang="ru-RU" altLang="ru-RU" sz="2400" b="1" dirty="0" err="1">
                <a:solidFill>
                  <a:srgbClr val="E60000"/>
                </a:solidFill>
                <a:latin typeface="Arial Black" panose="020B0A04020102020204" pitchFamily="34" charset="0"/>
                <a:ea typeface="+mj-ea"/>
                <a:cs typeface="+mj-cs"/>
              </a:rPr>
              <a:t>г.г</a:t>
            </a:r>
            <a:r>
              <a:rPr lang="ru-RU" altLang="ru-RU" sz="2400" b="1" dirty="0">
                <a:solidFill>
                  <a:srgbClr val="E60000"/>
                </a:solidFill>
                <a:latin typeface="Arial Black" panose="020B0A04020102020204" pitchFamily="34" charset="0"/>
                <a:ea typeface="+mj-ea"/>
                <a:cs typeface="+mj-cs"/>
              </a:rPr>
              <a:t>. (тыс.руб.)</a:t>
            </a:r>
          </a:p>
        </p:txBody>
      </p:sp>
    </p:spTree>
    <p:extLst>
      <p:ext uri="{BB962C8B-B14F-4D97-AF65-F5344CB8AC3E}">
        <p14:creationId xmlns:p14="http://schemas.microsoft.com/office/powerpoint/2010/main" val="35948856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2673" y="346615"/>
            <a:ext cx="9687193" cy="997196"/>
          </a:xfrm>
        </p:spPr>
        <p:txBody>
          <a:bodyPr/>
          <a:lstStyle/>
          <a:p>
            <a:r>
              <a:rPr lang="ru-RU" sz="2400" dirty="0" smtClean="0"/>
              <a:t>Характеристика </a:t>
            </a:r>
            <a:r>
              <a:rPr lang="ru-RU" sz="2400" dirty="0"/>
              <a:t>и оценка  материально – технической базы </a:t>
            </a:r>
            <a:r>
              <a:rPr lang="ru-RU" sz="2400" dirty="0" smtClean="0"/>
              <a:t>практики. Обзор </a:t>
            </a:r>
            <a:r>
              <a:rPr lang="ru-RU" sz="2400" dirty="0"/>
              <a:t>торгово-технологического оборудования. Анализ складских операций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32672" y="1836415"/>
            <a:ext cx="9687193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Характеристика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материально-технической базы торгового предприятия (место расположения розничного торгового предприятия и доступность его для покупателей; архитектурное решение фасада здания;  размер торговой и складской площадей, состав торгово-технологического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оборудования);</a:t>
            </a:r>
          </a:p>
          <a:p>
            <a:pPr algn="just"/>
            <a:endPara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Описание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планировки торгового зала  магазина (выявление видов и принципов планировочных решений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Характеристика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основных групп помещений (торговые и неторговые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endPara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площади торгового зала,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определение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установочной и экспозиционной площадей.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соответствия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помещений требованиям обеспечения качества и безопасности реализуемых товаров и оказываемых услуг, создания условий для рационального выбора товаров потребителями.</a:t>
            </a:r>
          </a:p>
        </p:txBody>
      </p:sp>
    </p:spTree>
    <p:extLst>
      <p:ext uri="{BB962C8B-B14F-4D97-AF65-F5344CB8AC3E}">
        <p14:creationId xmlns:p14="http://schemas.microsoft.com/office/powerpoint/2010/main" val="42491601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2673" y="6760659"/>
            <a:ext cx="9687193" cy="276999"/>
          </a:xfrm>
        </p:spPr>
        <p:txBody>
          <a:bodyPr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Рисунок 6. Пример планировки торгового зала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0316" y="1908423"/>
            <a:ext cx="6480719" cy="4366797"/>
          </a:xfrm>
        </p:spPr>
      </p:pic>
      <p:sp>
        <p:nvSpPr>
          <p:cNvPr id="5" name="Rectangle 1">
            <a:extLst>
              <a:ext uri="{FF2B5EF4-FFF2-40B4-BE49-F238E27FC236}">
                <a16:creationId xmlns:a16="http://schemas.microsoft.com/office/drawing/2014/main" id="{58B5D47B-A88A-4944-8629-3AC258B57D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40271"/>
            <a:ext cx="549701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sz="2400" b="1" dirty="0" smtClean="0">
                <a:solidFill>
                  <a:srgbClr val="E60000"/>
                </a:solidFill>
                <a:latin typeface="Arial Black" panose="020B0A04020102020204" pitchFamily="34" charset="0"/>
                <a:ea typeface="+mj-ea"/>
                <a:cs typeface="+mj-cs"/>
              </a:rPr>
              <a:t>Планировка торгового зала</a:t>
            </a:r>
            <a:endParaRPr lang="ru-RU" altLang="ru-RU" sz="2400" b="1" dirty="0">
              <a:solidFill>
                <a:srgbClr val="E60000"/>
              </a:solidFill>
              <a:latin typeface="Arial Black" panose="020B0A040201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1589264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450156" y="6732959"/>
            <a:ext cx="9687193" cy="276999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78229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4100" b="1" kern="1200">
                <a:solidFill>
                  <a:srgbClr val="E60000"/>
                </a:solidFill>
                <a:latin typeface="Arial Black" panose="020B0A040201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Рисунок 7.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Пример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планограммы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магазина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773" y="1836415"/>
            <a:ext cx="9937104" cy="4674194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94172" y="437124"/>
            <a:ext cx="9687193" cy="332399"/>
          </a:xfrm>
        </p:spPr>
        <p:txBody>
          <a:bodyPr/>
          <a:lstStyle/>
          <a:p>
            <a:r>
              <a:rPr lang="ru-RU" sz="2400" dirty="0" err="1"/>
              <a:t>Планограмма</a:t>
            </a:r>
            <a:r>
              <a:rPr lang="ru-RU" sz="2400" dirty="0"/>
              <a:t> магазина</a:t>
            </a:r>
          </a:p>
        </p:txBody>
      </p:sp>
    </p:spTree>
    <p:extLst>
      <p:ext uri="{BB962C8B-B14F-4D97-AF65-F5344CB8AC3E}">
        <p14:creationId xmlns:p14="http://schemas.microsoft.com/office/powerpoint/2010/main" val="10910477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0156" y="324247"/>
            <a:ext cx="9687193" cy="664797"/>
          </a:xfrm>
        </p:spPr>
        <p:txBody>
          <a:bodyPr/>
          <a:lstStyle/>
          <a:p>
            <a:pPr marL="0" indent="0"/>
            <a:r>
              <a:rPr lang="ru-RU" sz="2400" dirty="0"/>
              <a:t>Обзор торгово-технологического оборудования. Анализ складских операций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72892" y="1836415"/>
            <a:ext cx="9841719" cy="4680520"/>
          </a:xfrm>
        </p:spPr>
        <p:txBody>
          <a:bodyPr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Ознакомление с нормативной документацией, устанавливающей правила безопасности труда при эксплуатации торгового оборудования (общие и специфичные для каждого вида торгового оборудования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Обзор торгово-технологического оборудования предприятия.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Описание видов торговой мебели,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применяемых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торговом предприятии (отобразить на рисунке, фото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Приобретение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навыков работы с разными видами торговой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мебели,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принципами ее размещения и правилами ухода в зависимости от вида торгового предприятия и реализуемого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ассортимента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Составление схемы размещения торгового оборудования в торговом зале (фото);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i="1" dirty="0" smtClean="0">
                <a:solidFill>
                  <a:srgbClr val="EB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Произвести расчеты эффективности использования торгового оборудования (фондоотдача, </a:t>
            </a:r>
            <a:r>
              <a:rPr lang="ru-RU" sz="1600" i="1" dirty="0" err="1" smtClean="0">
                <a:solidFill>
                  <a:srgbClr val="EB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фондоемкость</a:t>
            </a:r>
            <a:r>
              <a:rPr lang="ru-RU" sz="1600" i="1" dirty="0" smtClean="0">
                <a:solidFill>
                  <a:srgbClr val="EB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i="1" dirty="0" err="1" smtClean="0">
                <a:solidFill>
                  <a:srgbClr val="EB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фондовооруженность</a:t>
            </a:r>
            <a:r>
              <a:rPr lang="ru-RU" sz="1600" i="1" dirty="0" smtClean="0">
                <a:solidFill>
                  <a:srgbClr val="EB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соответствия перечня торгово-технологического оборудования и торгового инвентаря, применяемого в магазине, его профилю и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специализации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оценка рациональности использования торговой мебели, ее достаточности с учетом профиля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магазина;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Изучение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типов контрольно-кассовых машин (ККМ), имеющихся в магазине, ознакомление с правилами эксплуатации и техники безопасности работы на них. Приобретение умений по подготовке контрольно-кассовой машины к эксплуатации, самостоятельной работы на них.  Описание последовательности действий при работе на ККМ.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i="1" dirty="0" smtClean="0">
                <a:solidFill>
                  <a:srgbClr val="EB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Виды торгового оборудования, торговой мебели и инвентаря, эксплуатируемыми торговым предприятием,   представить в виде фотографий, рисунков</a:t>
            </a:r>
            <a:endParaRPr lang="ru-RU" sz="1600" i="1" dirty="0">
              <a:solidFill>
                <a:srgbClr val="EB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848032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BEEBFC-B2CB-4F7D-A9CF-35F747E55B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673" y="679015"/>
            <a:ext cx="9687193" cy="332399"/>
          </a:xfrm>
        </p:spPr>
        <p:txBody>
          <a:bodyPr/>
          <a:lstStyle/>
          <a:p>
            <a:r>
              <a:rPr lang="ru-RU" sz="2400" dirty="0"/>
              <a:t>Пример анализа площади торгового зала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6874405-58CA-4F30-9D53-45A3590E48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6180" y="3996655"/>
            <a:ext cx="9937104" cy="3340444"/>
          </a:xfrm>
        </p:spPr>
        <p:txBody>
          <a:bodyPr>
            <a:no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Общая площадь магазина 80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м2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из них торговая площадь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60 м2. 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Коэффициент эффективности использования общей площади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магазина:  60:80=0,75.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Вывод: Коэффициент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более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0,6 – это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означает, что торговая площадь используется эффективно.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Общая торговая площадь магазина – 80 м2, а оборудование занимает в нём в общей сложности 23,3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м2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(1,9*1,2*2+1,2*1,5*4+1,7 *0,7*6+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0,8*1,5*2+1*2*1)</a:t>
            </a:r>
          </a:p>
          <a:p>
            <a:pPr marL="0" indent="0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Значит, Ку=23,3/80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=0,29.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показал, что в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торговом зале оборудования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достаточно для выкладки товаров, перегруженность торгового зала  торговым оборудованием не выявлена.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E0644D1E-6AEB-4595-B4F8-73EAEC9514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588263"/>
              </p:ext>
            </p:extLst>
          </p:nvPr>
        </p:nvGraphicFramePr>
        <p:xfrm>
          <a:off x="666180" y="2268463"/>
          <a:ext cx="9217024" cy="1599822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954352">
                  <a:extLst>
                    <a:ext uri="{9D8B030D-6E8A-4147-A177-3AD203B41FA5}">
                      <a16:colId xmlns:a16="http://schemas.microsoft.com/office/drawing/2014/main" val="3104534116"/>
                    </a:ext>
                  </a:extLst>
                </a:gridCol>
                <a:gridCol w="2491622">
                  <a:extLst>
                    <a:ext uri="{9D8B030D-6E8A-4147-A177-3AD203B41FA5}">
                      <a16:colId xmlns:a16="http://schemas.microsoft.com/office/drawing/2014/main" val="2758522258"/>
                    </a:ext>
                  </a:extLst>
                </a:gridCol>
                <a:gridCol w="1668991">
                  <a:extLst>
                    <a:ext uri="{9D8B030D-6E8A-4147-A177-3AD203B41FA5}">
                      <a16:colId xmlns:a16="http://schemas.microsoft.com/office/drawing/2014/main" val="179762796"/>
                    </a:ext>
                  </a:extLst>
                </a:gridCol>
                <a:gridCol w="2102059">
                  <a:extLst>
                    <a:ext uri="{9D8B030D-6E8A-4147-A177-3AD203B41FA5}">
                      <a16:colId xmlns:a16="http://schemas.microsoft.com/office/drawing/2014/main" val="411084901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Вид оборудования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en-US" sz="1400" baseline="-25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–  площадь единицы оборудования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полок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оборудовании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66084494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Стеклянные витрины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1,9 * 1,2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00513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Столы– прилавки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1,2 * 1,5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3671708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Стеллажи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1,7 * 0,7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4711769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Горки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пристенные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0,8 * 1,5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8677265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Кассовые кабины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1*2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85405513"/>
                  </a:ext>
                </a:extLst>
              </a:tr>
            </a:tbl>
          </a:graphicData>
        </a:graphic>
      </p:graphicFrame>
      <p:sp>
        <p:nvSpPr>
          <p:cNvPr id="6" name="Rectangle 1">
            <a:extLst>
              <a:ext uri="{FF2B5EF4-FFF2-40B4-BE49-F238E27FC236}">
                <a16:creationId xmlns:a16="http://schemas.microsoft.com/office/drawing/2014/main" id="{FDDD94E6-6E1A-418B-88C4-AC2D625C04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24844" y="1865724"/>
            <a:ext cx="3716851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Список оборудования в магазине</a:t>
            </a:r>
            <a:endParaRPr kumimoji="0" lang="ru-RU" altLang="ru-RU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419803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409390" y="591800"/>
            <a:ext cx="9687193" cy="864096"/>
          </a:xfrm>
          <a:prstGeom prst="rect">
            <a:avLst/>
          </a:prstGeom>
        </p:spPr>
        <p:txBody>
          <a:bodyPr vert="horz" lIns="104306" tIns="52153" rIns="104306" bIns="52153" rtlCol="0" anchor="ctr">
            <a:noAutofit/>
          </a:bodyPr>
          <a:lstStyle>
            <a:lvl1pPr algn="l" defTabSz="78229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dirty="0" smtClean="0">
                <a:solidFill>
                  <a:srgbClr val="E60000"/>
                </a:solidFill>
                <a:latin typeface="Arial Black" panose="020B0A04020102020204" pitchFamily="34" charset="0"/>
              </a:rPr>
              <a:t>Торговый зал  </a:t>
            </a:r>
            <a:r>
              <a:rPr lang="ru-RU" sz="2400" b="1" dirty="0">
                <a:solidFill>
                  <a:srgbClr val="E60000"/>
                </a:solidFill>
                <a:latin typeface="Arial Black" panose="020B0A04020102020204" pitchFamily="34" charset="0"/>
              </a:rPr>
              <a:t>и размещение торгового оборудования, </a:t>
            </a:r>
            <a:r>
              <a:rPr lang="ru-RU" sz="2400" b="1" dirty="0" smtClean="0">
                <a:solidFill>
                  <a:srgbClr val="E60000"/>
                </a:solidFill>
                <a:latin typeface="Arial Black" panose="020B0A04020102020204" pitchFamily="34" charset="0"/>
              </a:rPr>
              <a:t>торговой </a:t>
            </a:r>
            <a:r>
              <a:rPr lang="ru-RU" sz="2400" b="1" dirty="0">
                <a:solidFill>
                  <a:srgbClr val="E60000"/>
                </a:solidFill>
                <a:latin typeface="Arial Black" panose="020B0A04020102020204" pitchFamily="34" charset="0"/>
              </a:rPr>
              <a:t>мебели и инвентаря, эксплуатируемыми торговым предприятием</a:t>
            </a:r>
            <a:br>
              <a:rPr lang="ru-RU" sz="2400" b="1" dirty="0">
                <a:solidFill>
                  <a:srgbClr val="E60000"/>
                </a:solidFill>
                <a:latin typeface="Arial Black" panose="020B0A04020102020204" pitchFamily="34" charset="0"/>
              </a:rPr>
            </a:br>
            <a:endParaRPr lang="ru-RU" sz="2400" b="1" dirty="0">
              <a:solidFill>
                <a:srgbClr val="E60000"/>
              </a:solidFill>
              <a:latin typeface="Arial Black" panose="020B0A04020102020204" pitchFamily="34" charset="0"/>
            </a:endParaRP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8398ED39-74C6-4CEC-BF1F-D9A7403464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15949" y="1932415"/>
            <a:ext cx="3399083" cy="226605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6A63D5E-F7ED-42D0-81C9-6739E0ECF5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2988" y="4296524"/>
            <a:ext cx="3218625" cy="213378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06B2EA4-D9A8-404F-BCEA-3FCEC2E6BB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2284" y="4322789"/>
            <a:ext cx="3402484" cy="2141836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888E7C6-FA58-4B4D-983B-D685003D57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52987" y="1961373"/>
            <a:ext cx="3218625" cy="2176518"/>
          </a:xfrm>
          <a:prstGeom prst="rect">
            <a:avLst/>
          </a:prstGeom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450156" y="6732959"/>
            <a:ext cx="9687193" cy="276999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78229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4100" b="1" kern="1200">
                <a:solidFill>
                  <a:srgbClr val="E60000"/>
                </a:solidFill>
                <a:latin typeface="Arial Black" panose="020B0A040201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ru-RU" sz="2000" b="0" i="1" dirty="0" smtClean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Представить фото</a:t>
            </a:r>
            <a:endParaRPr lang="ru-RU" sz="2000" b="0" i="1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571398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0155" y="540271"/>
            <a:ext cx="8942963" cy="332399"/>
          </a:xfrm>
        </p:spPr>
        <p:txBody>
          <a:bodyPr/>
          <a:lstStyle/>
          <a:p>
            <a:r>
              <a:rPr lang="ru-RU" sz="2400" dirty="0"/>
              <a:t>Обзор торгово-технологического </a:t>
            </a:r>
            <a:r>
              <a:rPr lang="ru-RU" sz="2400" dirty="0" smtClean="0"/>
              <a:t>оборудования</a:t>
            </a:r>
            <a:endParaRPr lang="ru-RU" sz="2400" dirty="0"/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232DC315-BACE-40AB-8EDB-17E2E268BB5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97201" y="1764407"/>
            <a:ext cx="7848872" cy="4863874"/>
          </a:xfrm>
          <a:prstGeom prst="rect">
            <a:avLst/>
          </a:prstGeom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450156" y="6732959"/>
            <a:ext cx="9687193" cy="276999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78229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4100" b="1" kern="1200">
                <a:solidFill>
                  <a:srgbClr val="E60000"/>
                </a:solidFill>
                <a:latin typeface="Arial Black" panose="020B0A040201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ru-RU" sz="2000" b="0" i="1" dirty="0" smtClean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Представить схему</a:t>
            </a:r>
            <a:endParaRPr lang="ru-RU" sz="2000" b="0" i="1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270748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4963" y="1908423"/>
            <a:ext cx="9824904" cy="4608512"/>
          </a:xfrm>
        </p:spPr>
        <p:txBody>
          <a:bodyPr>
            <a:normAutofit/>
          </a:bodyPr>
          <a:lstStyle/>
          <a:p>
            <a:pPr algn="just">
              <a:buFontTx/>
              <a:buChar char="-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Характеристика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складских операций: описание вида склада, функций,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операций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движению товаров на складе,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способов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принципов размещения товаров на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складе,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описание условий хранения товарных запасов на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складе;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Tx/>
              <a:buChar char="-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приемки товаров на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складе;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Tx/>
              <a:buChar char="-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размещения и укладки товаров на складе как непременное условие рациональной организации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внутрискладского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технологического процесса, виды укладки товаров </a:t>
            </a:r>
          </a:p>
          <a:p>
            <a:pPr marL="0" indent="0" algn="just">
              <a:buNone/>
            </a:pPr>
            <a:r>
              <a:rPr lang="ru-RU" sz="2000" i="1" dirty="0" smtClean="0">
                <a:solidFill>
                  <a:srgbClr val="EB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Составить </a:t>
            </a:r>
            <a:r>
              <a:rPr lang="ru-RU" sz="2000" i="1" dirty="0">
                <a:solidFill>
                  <a:srgbClr val="EB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схемы процесса отпуска товаров со склада в торговый зал</a:t>
            </a: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50155" y="540271"/>
            <a:ext cx="8942963" cy="332399"/>
          </a:xfrm>
        </p:spPr>
        <p:txBody>
          <a:bodyPr/>
          <a:lstStyle/>
          <a:p>
            <a:r>
              <a:rPr lang="ru-RU" sz="2400" dirty="0"/>
              <a:t>Анализ складских операций </a:t>
            </a:r>
          </a:p>
        </p:txBody>
      </p:sp>
    </p:spTree>
    <p:extLst>
      <p:ext uri="{BB962C8B-B14F-4D97-AF65-F5344CB8AC3E}">
        <p14:creationId xmlns:p14="http://schemas.microsoft.com/office/powerpoint/2010/main" val="113418837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2673" y="512815"/>
            <a:ext cx="9687193" cy="664797"/>
          </a:xfrm>
        </p:spPr>
        <p:txBody>
          <a:bodyPr/>
          <a:lstStyle/>
          <a:p>
            <a:r>
              <a:rPr lang="ru-RU" sz="2400" dirty="0" smtClean="0"/>
              <a:t>Анализ </a:t>
            </a:r>
            <a:r>
              <a:rPr lang="ru-RU" sz="2400" dirty="0"/>
              <a:t>и оценка методов размещения и выкладки товаров на торговом </a:t>
            </a:r>
            <a:r>
              <a:rPr lang="ru-RU" sz="2400" dirty="0" smtClean="0"/>
              <a:t>оборудовании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4963" y="2052439"/>
            <a:ext cx="9824904" cy="435562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Характеристика способов размещения  товаров в торговом зале;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Описание методов выкладки товаров на торговом оборудовании;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мерчендайзинга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торгового предприятия;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оценка способов выкладки товаров на рабочем месте  или в торговом зале (при самообслуживании) в соответствии с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планограммой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 algn="just">
              <a:buNone/>
            </a:pPr>
            <a:r>
              <a:rPr lang="ru-RU" sz="1800" i="1" dirty="0" smtClean="0">
                <a:solidFill>
                  <a:srgbClr val="EB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Составить </a:t>
            </a:r>
            <a:r>
              <a:rPr lang="ru-RU" sz="1800" i="1" dirty="0">
                <a:solidFill>
                  <a:srgbClr val="EB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схему размещения и выкладки товаров на торговом оборудовании, определить вид выкладки, установить различия в процессах размещения и выкладки товаров </a:t>
            </a:r>
            <a:endParaRPr lang="ru-RU" sz="1800" dirty="0">
              <a:solidFill>
                <a:srgbClr val="EB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435143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3818" y="252239"/>
            <a:ext cx="9687193" cy="1661993"/>
          </a:xfrm>
        </p:spPr>
        <p:txBody>
          <a:bodyPr/>
          <a:lstStyle/>
          <a:p>
            <a:r>
              <a:rPr lang="ru-RU" sz="2400" dirty="0" smtClean="0"/>
              <a:t>Анализ </a:t>
            </a:r>
            <a:r>
              <a:rPr lang="ru-RU" sz="2400" dirty="0"/>
              <a:t>и оценка торгово-технологических операций по доставке, разгрузке, приемке товаров,  организации хранения товарных запасов, подготовке товаров к продаже, их выкладке и реализации</a:t>
            </a:r>
            <a:br>
              <a:rPr lang="ru-RU" sz="2400" dirty="0"/>
            </a:b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4963" y="1914231"/>
            <a:ext cx="9824904" cy="4493827"/>
          </a:xfrm>
        </p:spPr>
        <p:txBody>
          <a:bodyPr/>
          <a:lstStyle/>
          <a:p>
            <a:pPr algn="just">
              <a:buFontTx/>
              <a:buChar char="-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Описание этапов торгово-технологического процесса (организация хранения товарных запасов на складе; подготовка товаров к продаже; доставка в торговый зал, размещение товаров на торговом оборудовании; выкладка товаров; процесс реализации товаров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000" i="1" dirty="0" smtClean="0">
                <a:solidFill>
                  <a:srgbClr val="EB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Составить схемы торгово-технологического процесса</a:t>
            </a:r>
          </a:p>
          <a:p>
            <a:pPr algn="just">
              <a:buFontTx/>
              <a:buChar char="-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применяемых в торговом предприятии технологий оптовых (розничных) продаж</a:t>
            </a:r>
          </a:p>
          <a:p>
            <a:pPr algn="just">
              <a:buFontTx/>
              <a:buChar char="-"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150769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073" y="1428126"/>
            <a:ext cx="9145297" cy="5109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522164" y="638072"/>
            <a:ext cx="9687193" cy="664797"/>
          </a:xfrm>
        </p:spPr>
        <p:txBody>
          <a:bodyPr>
            <a:normAutofit fontScale="90000"/>
          </a:bodyPr>
          <a:lstStyle/>
          <a:p>
            <a:r>
              <a:rPr lang="ru-RU" sz="2700" b="1" dirty="0" smtClean="0">
                <a:solidFill>
                  <a:srgbClr val="E60000"/>
                </a:solidFill>
                <a:latin typeface="Arial Black" panose="020B0A04020102020204" pitchFamily="34" charset="0"/>
              </a:rPr>
              <a:t>Оценка </a:t>
            </a:r>
            <a:r>
              <a:rPr lang="ru-RU" sz="2700" b="1" dirty="0">
                <a:solidFill>
                  <a:srgbClr val="E60000"/>
                </a:solidFill>
                <a:latin typeface="Arial Black" panose="020B0A04020102020204" pitchFamily="34" charset="0"/>
              </a:rPr>
              <a:t>этапов торгово-технологического процесса </a:t>
            </a:r>
            <a:br>
              <a:rPr lang="ru-RU" sz="2700" b="1" dirty="0">
                <a:solidFill>
                  <a:srgbClr val="E60000"/>
                </a:solidFill>
                <a:latin typeface="Arial Black" panose="020B0A04020102020204" pitchFamily="34" charset="0"/>
              </a:rPr>
            </a:br>
            <a:endParaRPr lang="ru-RU" sz="2700" b="1" dirty="0">
              <a:solidFill>
                <a:srgbClr val="E60000"/>
              </a:solidFill>
              <a:latin typeface="Arial Black" panose="020B0A04020102020204" pitchFamily="34" charset="0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539372" y="6672516"/>
            <a:ext cx="9687193" cy="664797"/>
          </a:xfrm>
          <a:prstGeom prst="rect">
            <a:avLst/>
          </a:prstGeom>
        </p:spPr>
        <p:txBody>
          <a:bodyPr vert="horz" lIns="104306" tIns="52153" rIns="104306" bIns="52153" rtlCol="0" anchor="ctr">
            <a:normAutofit fontScale="97500"/>
          </a:bodyPr>
          <a:lstStyle>
            <a:lvl1pPr algn="l" defTabSz="78229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000" b="1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Рисунок 8. </a:t>
            </a:r>
            <a:r>
              <a:rPr lang="ru-RU" sz="20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Пример этапов торгово-технологического процесса </a:t>
            </a:r>
            <a:br>
              <a:rPr lang="ru-RU" sz="20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endParaRPr lang="ru-RU" sz="2000" b="1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7756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2673" y="346617"/>
            <a:ext cx="9687193" cy="997196"/>
          </a:xfrm>
        </p:spPr>
        <p:txBody>
          <a:bodyPr/>
          <a:lstStyle/>
          <a:p>
            <a:r>
              <a:rPr lang="ru-RU" sz="2400" dirty="0"/>
              <a:t>Анализ и оценка применяемых в торговом предприятии технологий оптовых (розничных) продаж </a:t>
            </a:r>
            <a:br>
              <a:rPr lang="ru-RU" sz="2400" dirty="0"/>
            </a:b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4963" y="1908423"/>
            <a:ext cx="9824904" cy="4499636"/>
          </a:xfrm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§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Овладение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навыками реализации товаров различных групп и видов с учетом их особенностей, а также профиля, специализации магазина и форм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обслуживания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Выявление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описание методов и форм продажи товаров в магазине (отделе, секции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0" indent="0" algn="just">
              <a:buNone/>
            </a:pPr>
            <a:r>
              <a:rPr lang="ru-RU" sz="2000" i="1" dirty="0" smtClean="0">
                <a:solidFill>
                  <a:srgbClr val="EB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Заполнить </a:t>
            </a:r>
            <a:r>
              <a:rPr lang="ru-RU" sz="2000" i="1" dirty="0">
                <a:solidFill>
                  <a:srgbClr val="EB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таблицу: «Формы и методы продажи товаров, их преимущества и недостатки</a:t>
            </a:r>
            <a:r>
              <a:rPr lang="ru-RU" sz="2000" i="1" dirty="0" smtClean="0">
                <a:solidFill>
                  <a:srgbClr val="EB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</a:p>
          <a:p>
            <a:pPr marL="0" indent="0" algn="just">
              <a:buNone/>
            </a:pPr>
            <a:endParaRPr lang="ru-RU" sz="20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7395718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3817" y="252239"/>
            <a:ext cx="9687193" cy="1495794"/>
          </a:xfrm>
        </p:spPr>
        <p:txBody>
          <a:bodyPr/>
          <a:lstStyle/>
          <a:p>
            <a:r>
              <a:rPr lang="ru-RU" sz="2400" dirty="0" smtClean="0"/>
              <a:t>Анализ </a:t>
            </a:r>
            <a:r>
              <a:rPr lang="ru-RU" sz="2400" dirty="0"/>
              <a:t>финансово-экономических показателей коммерческой деятельности </a:t>
            </a:r>
            <a:r>
              <a:rPr lang="ru-RU" sz="2000" i="1" dirty="0"/>
              <a:t>(анализ статистических величин в коммерческой деятельности на основе использования  основных методов и приемов статистики)</a:t>
            </a:r>
            <a:br>
              <a:rPr lang="ru-RU" sz="2000" i="1" dirty="0"/>
            </a:br>
            <a:endParaRPr lang="ru-RU" sz="2000" i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4962" y="1908423"/>
            <a:ext cx="9824904" cy="4176464"/>
          </a:xfrm>
        </p:spPr>
        <p:txBody>
          <a:bodyPr>
            <a:normAutofit/>
          </a:bodyPr>
          <a:lstStyle/>
          <a:p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 показателей объема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товарооборота и его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структуры</a:t>
            </a:r>
          </a:p>
          <a:p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доли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товарных групп в общем объеме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товарооборота</a:t>
            </a:r>
          </a:p>
          <a:p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 темпа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роста продаж в анализируемом торговом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предприятии</a:t>
            </a:r>
          </a:p>
          <a:p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коммерческих расходов</a:t>
            </a:r>
          </a:p>
          <a:p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издержек обращения</a:t>
            </a:r>
          </a:p>
          <a:p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прибыли и рентабельности </a:t>
            </a:r>
          </a:p>
          <a:p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ценовой политики </a:t>
            </a:r>
          </a:p>
          <a:p>
            <a:pPr marL="0" indent="0">
              <a:buNone/>
            </a:pPr>
            <a:r>
              <a:rPr lang="ru-RU" sz="1800" i="1" dirty="0" smtClean="0">
                <a:solidFill>
                  <a:srgbClr val="EB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</a:t>
            </a:r>
            <a:r>
              <a:rPr lang="ru-RU" sz="1800" i="1" dirty="0">
                <a:solidFill>
                  <a:srgbClr val="EB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отразить в табличной </a:t>
            </a:r>
            <a:r>
              <a:rPr lang="ru-RU" sz="1800" i="1" dirty="0" smtClean="0">
                <a:solidFill>
                  <a:srgbClr val="EB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форме</a:t>
            </a:r>
          </a:p>
          <a:p>
            <a:pPr marL="0" indent="0" algn="just">
              <a:buNone/>
            </a:pPr>
            <a:r>
              <a:rPr lang="ru-RU" sz="1800" i="1" dirty="0" smtClean="0">
                <a:solidFill>
                  <a:srgbClr val="EB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Произвести расчеты и составить </a:t>
            </a:r>
            <a:r>
              <a:rPr lang="ru-RU" sz="1800" i="1" dirty="0">
                <a:solidFill>
                  <a:srgbClr val="EB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</a:t>
            </a:r>
            <a:r>
              <a:rPr lang="ru-RU" sz="1800" i="1" dirty="0" smtClean="0">
                <a:solidFill>
                  <a:srgbClr val="EB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оценки эффективности коммерческой деятельности </a:t>
            </a:r>
            <a:r>
              <a:rPr lang="ru-RU" sz="1800" i="1" dirty="0">
                <a:solidFill>
                  <a:srgbClr val="EB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организации – объекта </a:t>
            </a:r>
            <a:r>
              <a:rPr lang="ru-RU" sz="1800" i="1" dirty="0" smtClean="0">
                <a:solidFill>
                  <a:srgbClr val="EB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практики</a:t>
            </a:r>
            <a:endParaRPr lang="ru-RU" sz="1800" i="1" dirty="0">
              <a:solidFill>
                <a:srgbClr val="EB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834703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699" y="180231"/>
            <a:ext cx="9986702" cy="1269721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/>
              <a:t>Анализ </a:t>
            </a:r>
            <a:r>
              <a:rPr lang="ru-RU" sz="2400" dirty="0"/>
              <a:t>финансово-экономических показателей коммерческой деятельности </a:t>
            </a:r>
            <a:r>
              <a:rPr lang="ru-RU" sz="2000" i="1" dirty="0"/>
              <a:t>(анализ статистических величин в коммерческой деятельности на основе использования  основных методов и приемов статистики)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800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84921177"/>
              </p:ext>
            </p:extLst>
          </p:nvPr>
        </p:nvGraphicFramePr>
        <p:xfrm>
          <a:off x="0" y="1764407"/>
          <a:ext cx="10693399" cy="48965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778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590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5909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783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1899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89460">
                <a:tc>
                  <a:txBody>
                    <a:bodyPr/>
                    <a:lstStyle/>
                    <a:p>
                      <a:pPr marL="0" marR="98425" indent="0" algn="ctr">
                        <a:lnSpc>
                          <a:spcPct val="161000"/>
                        </a:lnSpc>
                        <a:spcAft>
                          <a:spcPts val="55"/>
                        </a:spcAft>
                      </a:pPr>
                      <a:r>
                        <a:rPr lang="ru-RU" sz="1600" b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Показатели</a:t>
                      </a:r>
                    </a:p>
                  </a:txBody>
                  <a:tcPr marL="63517" marR="63517" marT="0" marB="0"/>
                </a:tc>
                <a:tc gridSpan="2">
                  <a:txBody>
                    <a:bodyPr/>
                    <a:lstStyle/>
                    <a:p>
                      <a:pPr marL="0" marR="98425" indent="0" algn="ctr">
                        <a:lnSpc>
                          <a:spcPct val="161000"/>
                        </a:lnSpc>
                        <a:spcAft>
                          <a:spcPts val="55"/>
                        </a:spcAft>
                      </a:pPr>
                      <a:r>
                        <a:rPr lang="ru-RU" sz="1600" b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Значение</a:t>
                      </a:r>
                    </a:p>
                  </a:txBody>
                  <a:tcPr marL="63517" marR="63517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98425" indent="0" algn="ctr">
                        <a:lnSpc>
                          <a:spcPct val="150000"/>
                        </a:lnSpc>
                        <a:spcAft>
                          <a:spcPts val="55"/>
                        </a:spcAft>
                      </a:pPr>
                      <a:r>
                        <a:rPr lang="ru-RU" sz="1600" b="1" kern="1200" dirty="0" smtClean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Отклонение  (+, –)</a:t>
                      </a:r>
                      <a:endParaRPr lang="ru-RU" sz="1600" b="1" kern="1200" dirty="0">
                        <a:solidFill>
                          <a:schemeClr val="lt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3517" marR="63517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kern="1200" dirty="0" smtClean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Темп роста</a:t>
                      </a:r>
                      <a:endParaRPr lang="ru-RU" sz="1600" b="1" kern="1200" dirty="0">
                        <a:solidFill>
                          <a:schemeClr val="lt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3650">
                <a:tc>
                  <a:txBody>
                    <a:bodyPr/>
                    <a:lstStyle/>
                    <a:p>
                      <a:endParaRPr lang="ru-RU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98425" indent="0" algn="ctr">
                        <a:lnSpc>
                          <a:spcPct val="161000"/>
                        </a:lnSpc>
                        <a:spcAft>
                          <a:spcPts val="55"/>
                        </a:spcAft>
                      </a:pPr>
                      <a:r>
                        <a:rPr lang="ru-RU" sz="16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20ХХ</a:t>
                      </a:r>
                      <a:endParaRPr lang="ru-RU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17" marR="63517" marT="0" marB="0"/>
                </a:tc>
                <a:tc>
                  <a:txBody>
                    <a:bodyPr/>
                    <a:lstStyle/>
                    <a:p>
                      <a:pPr marL="0" marR="98425" indent="0" algn="ctr">
                        <a:lnSpc>
                          <a:spcPct val="161000"/>
                        </a:lnSpc>
                        <a:spcAft>
                          <a:spcPts val="55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20ХХ </a:t>
                      </a:r>
                      <a:endParaRPr lang="ru-RU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17" marR="63517" marT="0" marB="0"/>
                </a:tc>
                <a:tc>
                  <a:txBody>
                    <a:bodyPr/>
                    <a:lstStyle/>
                    <a:p>
                      <a:pPr marL="0" marR="98425" indent="0" algn="ctr">
                        <a:lnSpc>
                          <a:spcPct val="150000"/>
                        </a:lnSpc>
                        <a:spcAft>
                          <a:spcPts val="55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20ХХ/20ХХ</a:t>
                      </a:r>
                      <a:endParaRPr lang="ru-RU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17" marR="63517" marT="0" marB="0"/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86019">
                <a:tc>
                  <a:txBody>
                    <a:bodyPr/>
                    <a:lstStyle/>
                    <a:p>
                      <a:pPr marL="0" marR="98425" indent="0" algn="just">
                        <a:lnSpc>
                          <a:spcPct val="161000"/>
                        </a:lnSpc>
                        <a:spcAft>
                          <a:spcPts val="55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Выручка от реализации продукции, тыс. руб.</a:t>
                      </a:r>
                      <a:endParaRPr lang="ru-RU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17" marR="63517" marT="0" marB="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47299">
                <a:tc>
                  <a:txBody>
                    <a:bodyPr/>
                    <a:lstStyle/>
                    <a:p>
                      <a:pPr marL="0" marR="98425" indent="0" algn="just">
                        <a:lnSpc>
                          <a:spcPct val="161000"/>
                        </a:lnSpc>
                        <a:spcAft>
                          <a:spcPts val="55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Себестоимость товаров, 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 руб.</a:t>
                      </a:r>
                      <a:endParaRPr lang="ru-RU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17" marR="63517" marT="0" marB="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30336">
                <a:tc>
                  <a:txBody>
                    <a:bodyPr/>
                    <a:lstStyle/>
                    <a:p>
                      <a:pPr marL="0" marR="98425" indent="0" algn="just">
                        <a:lnSpc>
                          <a:spcPct val="161000"/>
                        </a:lnSpc>
                        <a:spcAft>
                          <a:spcPts val="55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Прибыль от реализации продаж, тыс. руб.</a:t>
                      </a:r>
                      <a:endParaRPr lang="ru-RU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17" marR="63517" marT="0" marB="0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19780">
                <a:tc>
                  <a:txBody>
                    <a:bodyPr/>
                    <a:lstStyle/>
                    <a:p>
                      <a:pPr marL="0" marR="98425" indent="0" algn="just">
                        <a:lnSpc>
                          <a:spcPct val="161000"/>
                        </a:lnSpc>
                        <a:spcAft>
                          <a:spcPts val="55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Уровень рентабельности, %</a:t>
                      </a:r>
                      <a:endParaRPr lang="ru-RU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517" marR="63517" marT="0" marB="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1095662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8148" y="324247"/>
            <a:ext cx="9133036" cy="738664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2400" dirty="0"/>
              <a:t>Экономические показатели коммерческой деятельности магазина, </a:t>
            </a:r>
            <a:r>
              <a:rPr lang="ru-RU" sz="2400" dirty="0" smtClean="0"/>
              <a:t>тыс. </a:t>
            </a:r>
            <a:r>
              <a:rPr lang="ru-RU" sz="2400" dirty="0"/>
              <a:t>руб.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797940"/>
              </p:ext>
            </p:extLst>
          </p:nvPr>
        </p:nvGraphicFramePr>
        <p:xfrm>
          <a:off x="738188" y="1836415"/>
          <a:ext cx="9289031" cy="4705578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3123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995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124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124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57855">
                <a:tc gridSpan="5">
                  <a:txBody>
                    <a:bodyPr/>
                    <a:lstStyle/>
                    <a:p>
                      <a:pPr marL="0" marR="0" indent="0" algn="ctr" defTabSz="68567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i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Заполните таблицу</a:t>
                      </a:r>
                    </a:p>
                  </a:txBody>
                  <a:tcPr marL="100817" marR="100817" marT="50408" marB="50408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4165"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Показатели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0817" marR="100817" marT="50408" marB="5040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20ХХ</a:t>
                      </a:r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0817" marR="100817" marT="50408" marB="5040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20ХХ</a:t>
                      </a:r>
                      <a:endParaRPr lang="ru-RU" sz="2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0817" marR="100817" marT="50408" marB="5040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Отклонение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0817" marR="100817" marT="50408" marB="5040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Темп роста, %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0817" marR="100817" marT="50408" marB="50408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799">
                <a:tc>
                  <a:txBody>
                    <a:bodyPr/>
                    <a:lstStyle/>
                    <a:p>
                      <a:pPr algn="just"/>
                      <a:r>
                        <a:rPr lang="ru-RU" sz="1600" b="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Товарооборот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0817" marR="100817" marT="50408" marB="50408"/>
                </a:tc>
                <a:tc>
                  <a:txBody>
                    <a:bodyPr/>
                    <a:lstStyle/>
                    <a:p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0817" marR="100817" marT="50408" marB="50408" anchor="ctr"/>
                </a:tc>
                <a:tc>
                  <a:txBody>
                    <a:bodyPr/>
                    <a:lstStyle/>
                    <a:p>
                      <a:endParaRPr lang="ru-RU" sz="18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0817" marR="100817" marT="50408" marB="50408" anchor="ctr"/>
                </a:tc>
                <a:tc>
                  <a:txBody>
                    <a:bodyPr/>
                    <a:lstStyle/>
                    <a:p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0817" marR="100817" marT="50408" marB="50408" anchor="ctr"/>
                </a:tc>
                <a:tc>
                  <a:txBody>
                    <a:bodyPr/>
                    <a:lstStyle/>
                    <a:p>
                      <a:endParaRPr lang="ru-RU" sz="18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0817" marR="100817" marT="50408" marB="50408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8355">
                <a:tc>
                  <a:txBody>
                    <a:bodyPr/>
                    <a:lstStyle/>
                    <a:p>
                      <a:pPr algn="just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Себестоимость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товаров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0817" marR="100817" marT="50408" marB="50408"/>
                </a:tc>
                <a:tc>
                  <a:txBody>
                    <a:bodyPr/>
                    <a:lstStyle/>
                    <a:p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0817" marR="100817" marT="50408" marB="50408" anchor="ctr"/>
                </a:tc>
                <a:tc>
                  <a:txBody>
                    <a:bodyPr/>
                    <a:lstStyle/>
                    <a:p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0817" marR="100817" marT="50408" marB="50408" anchor="ctr"/>
                </a:tc>
                <a:tc>
                  <a:txBody>
                    <a:bodyPr/>
                    <a:lstStyle/>
                    <a:p>
                      <a:endParaRPr lang="ru-RU" sz="18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0817" marR="100817" marT="50408" marB="50408" anchor="ctr"/>
                </a:tc>
                <a:tc>
                  <a:txBody>
                    <a:bodyPr/>
                    <a:lstStyle/>
                    <a:p>
                      <a:endParaRPr lang="ru-RU" sz="18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0817" marR="100817" marT="50408" marB="50408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8355">
                <a:tc>
                  <a:txBody>
                    <a:bodyPr/>
                    <a:lstStyle/>
                    <a:p>
                      <a:pPr algn="just"/>
                      <a:r>
                        <a:rPr lang="ru-RU" sz="1600" b="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Издержки обращения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0817" marR="100817" marT="50408" marB="50408"/>
                </a:tc>
                <a:tc>
                  <a:txBody>
                    <a:bodyPr/>
                    <a:lstStyle/>
                    <a:p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0817" marR="100817" marT="50408" marB="50408" anchor="ctr"/>
                </a:tc>
                <a:tc>
                  <a:txBody>
                    <a:bodyPr/>
                    <a:lstStyle/>
                    <a:p>
                      <a:endParaRPr lang="ru-RU" sz="18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0817" marR="100817" marT="50408" marB="50408" anchor="ctr"/>
                </a:tc>
                <a:tc>
                  <a:txBody>
                    <a:bodyPr/>
                    <a:lstStyle/>
                    <a:p>
                      <a:endParaRPr lang="ru-RU" sz="18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0817" marR="100817" marT="50408" marB="50408" anchor="ctr"/>
                </a:tc>
                <a:tc>
                  <a:txBody>
                    <a:bodyPr/>
                    <a:lstStyle/>
                    <a:p>
                      <a:endParaRPr lang="ru-RU" sz="18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0817" marR="100817" marT="50408" marB="50408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8355">
                <a:tc>
                  <a:txBody>
                    <a:bodyPr/>
                    <a:lstStyle/>
                    <a:p>
                      <a:pPr algn="just"/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Прибыль от реализации </a:t>
                      </a: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товаров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0817" marR="100817" marT="50408" marB="50408" anchor="ctr"/>
                </a:tc>
                <a:tc>
                  <a:txBody>
                    <a:bodyPr/>
                    <a:lstStyle/>
                    <a:p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0817" marR="100817" marT="50408" marB="50408" anchor="ctr"/>
                </a:tc>
                <a:tc>
                  <a:txBody>
                    <a:bodyPr/>
                    <a:lstStyle/>
                    <a:p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0817" marR="100817" marT="50408" marB="50408" anchor="ctr"/>
                </a:tc>
                <a:tc>
                  <a:txBody>
                    <a:bodyPr/>
                    <a:lstStyle/>
                    <a:p>
                      <a:endParaRPr lang="ru-RU" sz="18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0817" marR="100817" marT="50408" marB="50408" anchor="ctr"/>
                </a:tc>
                <a:tc>
                  <a:txBody>
                    <a:bodyPr/>
                    <a:lstStyle/>
                    <a:p>
                      <a:endParaRPr lang="ru-RU" sz="18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0817" marR="100817" marT="50408" marB="50408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28355">
                <a:tc>
                  <a:txBody>
                    <a:bodyPr/>
                    <a:lstStyle/>
                    <a:p>
                      <a:pPr algn="just"/>
                      <a:r>
                        <a:rPr lang="ru-RU" sz="1600" b="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Уровень рентабельности %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0817" marR="100817" marT="50408" marB="50408"/>
                </a:tc>
                <a:tc>
                  <a:txBody>
                    <a:bodyPr/>
                    <a:lstStyle/>
                    <a:p>
                      <a:endParaRPr lang="ru-RU" sz="18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0817" marR="100817" marT="50408" marB="50408" anchor="ctr"/>
                </a:tc>
                <a:tc>
                  <a:txBody>
                    <a:bodyPr/>
                    <a:lstStyle/>
                    <a:p>
                      <a:endParaRPr lang="ru-RU" sz="18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0817" marR="100817" marT="50408" marB="50408" anchor="ctr"/>
                </a:tc>
                <a:tc>
                  <a:txBody>
                    <a:bodyPr/>
                    <a:lstStyle/>
                    <a:p>
                      <a:endParaRPr lang="ru-RU" sz="18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0817" marR="100817" marT="50408" marB="50408" anchor="ctr"/>
                </a:tc>
                <a:tc>
                  <a:txBody>
                    <a:bodyPr/>
                    <a:lstStyle/>
                    <a:p>
                      <a:endParaRPr lang="ru-RU" sz="18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0817" marR="100817" marT="50408" marB="50408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28355">
                <a:tc>
                  <a:txBody>
                    <a:bodyPr/>
                    <a:lstStyle/>
                    <a:p>
                      <a:pPr algn="just"/>
                      <a:r>
                        <a:rPr lang="ru-RU" sz="1600" b="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Внереализационные доходы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0817" marR="100817" marT="50408" marB="50408"/>
                </a:tc>
                <a:tc>
                  <a:txBody>
                    <a:bodyPr/>
                    <a:lstStyle/>
                    <a:p>
                      <a:endParaRPr lang="ru-RU" sz="18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0817" marR="100817" marT="50408" marB="50408" anchor="ctr"/>
                </a:tc>
                <a:tc>
                  <a:txBody>
                    <a:bodyPr/>
                    <a:lstStyle/>
                    <a:p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0817" marR="100817" marT="50408" marB="50408" anchor="ctr"/>
                </a:tc>
                <a:tc>
                  <a:txBody>
                    <a:bodyPr/>
                    <a:lstStyle/>
                    <a:p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0817" marR="100817" marT="50408" marB="50408" anchor="ctr"/>
                </a:tc>
                <a:tc>
                  <a:txBody>
                    <a:bodyPr/>
                    <a:lstStyle/>
                    <a:p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0817" marR="100817" marT="50408" marB="50408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28355">
                <a:tc>
                  <a:txBody>
                    <a:bodyPr/>
                    <a:lstStyle/>
                    <a:p>
                      <a:pPr algn="just"/>
                      <a:r>
                        <a:rPr lang="ru-RU" sz="1600" b="0" i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Внереализационные</a:t>
                      </a:r>
                      <a:r>
                        <a:rPr lang="ru-RU" sz="1600" b="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расходы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0817" marR="100817" marT="50408" marB="50408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100817" marR="100817" marT="50408" marB="50408" anchor="ctr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100817" marR="100817" marT="50408" marB="50408" anchor="ctr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100817" marR="100817" marT="50408" marB="50408" anchor="ctr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100817" marR="100817" marT="50408" marB="50408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9560">
                <a:tc>
                  <a:txBody>
                    <a:bodyPr/>
                    <a:lstStyle/>
                    <a:p>
                      <a:pPr algn="just"/>
                      <a:r>
                        <a:rPr lang="ru-RU" sz="1600" b="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Чистая Прибыль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0817" marR="100817" marT="50408" marB="50408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100817" marR="100817" marT="50408" marB="50408" anchor="ctr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100817" marR="100817" marT="50408" marB="50408" anchor="ctr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100817" marR="100817" marT="50408" marB="50408" anchor="ctr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100817" marR="100817" marT="50408" marB="50408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5490052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8148" y="468263"/>
            <a:ext cx="9687193" cy="332399"/>
          </a:xfrm>
        </p:spPr>
        <p:txBody>
          <a:bodyPr/>
          <a:lstStyle/>
          <a:p>
            <a:r>
              <a:rPr lang="ru-RU" sz="2400" dirty="0"/>
              <a:t>Анализ издержек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56511457"/>
              </p:ext>
            </p:extLst>
          </p:nvPr>
        </p:nvGraphicFramePr>
        <p:xfrm>
          <a:off x="0" y="1103262"/>
          <a:ext cx="10693401" cy="5485683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{72833802-FEF1-4C79-8D5D-14CF1EAF98D9}</a:tableStyleId>
              </a:tblPr>
              <a:tblGrid>
                <a:gridCol w="49271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234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535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6360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2562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5946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+mn-lt"/>
                          <a:cs typeface="Times New Roman" pitchFamily="18" charset="0"/>
                        </a:rPr>
                        <a:t>Статья издержек обращения</a:t>
                      </a:r>
                      <a:endParaRPr lang="ru-RU" sz="1600" dirty="0">
                        <a:effectLst/>
                        <a:latin typeface="+mn-lt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509" marR="32509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+mn-lt"/>
                          <a:cs typeface="Times New Roman" pitchFamily="18" charset="0"/>
                        </a:rPr>
                        <a:t>2019</a:t>
                      </a:r>
                      <a:endParaRPr lang="ru-RU" sz="1600" dirty="0">
                        <a:effectLst/>
                        <a:latin typeface="+mn-lt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509" marR="32509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+mn-lt"/>
                          <a:cs typeface="Times New Roman" pitchFamily="18" charset="0"/>
                        </a:rPr>
                        <a:t>2020</a:t>
                      </a:r>
                      <a:endParaRPr lang="ru-RU" sz="1600" dirty="0">
                        <a:effectLst/>
                        <a:latin typeface="+mn-lt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509" marR="32509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n-lt"/>
                          <a:cs typeface="Times New Roman" pitchFamily="18" charset="0"/>
                        </a:rPr>
                        <a:t>Группы издержек </a:t>
                      </a:r>
                      <a:r>
                        <a:rPr lang="ru-RU" sz="1400" dirty="0" smtClean="0">
                          <a:effectLst/>
                          <a:latin typeface="+mn-lt"/>
                          <a:cs typeface="Times New Roman" pitchFamily="18" charset="0"/>
                        </a:rPr>
                        <a:t>2020 </a:t>
                      </a:r>
                      <a:r>
                        <a:rPr lang="ru-RU" sz="1400" dirty="0">
                          <a:effectLst/>
                          <a:latin typeface="+mn-lt"/>
                          <a:cs typeface="Times New Roman" pitchFamily="18" charset="0"/>
                        </a:rPr>
                        <a:t>года</a:t>
                      </a:r>
                      <a:endParaRPr lang="ru-RU" sz="1100" dirty="0">
                        <a:effectLst/>
                        <a:latin typeface="+mn-lt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509" marR="32509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682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+mn-lt"/>
                          <a:cs typeface="Times New Roman" pitchFamily="18" charset="0"/>
                        </a:rPr>
                        <a:t>Условно-переменные</a:t>
                      </a:r>
                      <a:endParaRPr lang="ru-RU" sz="1600" b="1" dirty="0">
                        <a:effectLst/>
                        <a:latin typeface="+mn-lt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509" marR="3250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+mn-lt"/>
                          <a:cs typeface="Times New Roman" pitchFamily="18" charset="0"/>
                        </a:rPr>
                        <a:t>Условно-постоянные</a:t>
                      </a:r>
                      <a:endParaRPr lang="ru-RU" sz="1600" dirty="0">
                        <a:effectLst/>
                        <a:latin typeface="+mn-lt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509" marR="32509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57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n-lt"/>
                          <a:cs typeface="Times New Roman" pitchFamily="18" charset="0"/>
                        </a:rPr>
                        <a:t>1. Транспортные расходы</a:t>
                      </a:r>
                      <a:endParaRPr lang="ru-RU" sz="1100" dirty="0">
                        <a:effectLst/>
                        <a:latin typeface="+mn-lt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509" marR="3250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n-lt"/>
                          <a:cs typeface="Times New Roman" pitchFamily="18" charset="0"/>
                        </a:rPr>
                        <a:t>5609</a:t>
                      </a:r>
                      <a:endParaRPr lang="ru-RU" sz="1100" dirty="0">
                        <a:effectLst/>
                        <a:latin typeface="+mn-lt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509" marR="32509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n-lt"/>
                          <a:cs typeface="Times New Roman" pitchFamily="18" charset="0"/>
                        </a:rPr>
                        <a:t>5698</a:t>
                      </a:r>
                      <a:endParaRPr lang="ru-RU" sz="1100" dirty="0">
                        <a:effectLst/>
                        <a:latin typeface="+mn-lt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509" marR="32509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+mn-lt"/>
                          <a:cs typeface="Times New Roman" pitchFamily="18" charset="0"/>
                        </a:rPr>
                        <a:t>5609</a:t>
                      </a:r>
                      <a:endParaRPr lang="ru-RU" sz="1100">
                        <a:effectLst/>
                        <a:latin typeface="+mn-lt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509" marR="3250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+mn-lt"/>
                          <a:cs typeface="Times New Roman" pitchFamily="18" charset="0"/>
                        </a:rPr>
                        <a:t>-</a:t>
                      </a:r>
                      <a:endParaRPr lang="ru-RU" sz="1100">
                        <a:effectLst/>
                        <a:latin typeface="+mn-lt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509" marR="32509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57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n-lt"/>
                          <a:cs typeface="Times New Roman" pitchFamily="18" charset="0"/>
                        </a:rPr>
                        <a:t>2. Расходы на оплату труда</a:t>
                      </a:r>
                      <a:endParaRPr lang="ru-RU" sz="1100" dirty="0">
                        <a:effectLst/>
                        <a:latin typeface="+mn-lt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509" marR="3250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+mn-lt"/>
                          <a:cs typeface="Times New Roman" pitchFamily="18" charset="0"/>
                        </a:rPr>
                        <a:t>19269</a:t>
                      </a:r>
                      <a:endParaRPr lang="ru-RU" sz="1100">
                        <a:effectLst/>
                        <a:latin typeface="+mn-lt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509" marR="32509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n-lt"/>
                          <a:cs typeface="Times New Roman" pitchFamily="18" charset="0"/>
                        </a:rPr>
                        <a:t>21765</a:t>
                      </a:r>
                      <a:endParaRPr lang="ru-RU" sz="1100" dirty="0">
                        <a:effectLst/>
                        <a:latin typeface="+mn-lt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509" marR="32509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+mn-lt"/>
                          <a:cs typeface="Times New Roman" pitchFamily="18" charset="0"/>
                        </a:rPr>
                        <a:t>-</a:t>
                      </a:r>
                      <a:endParaRPr lang="ru-RU" sz="1100">
                        <a:effectLst/>
                        <a:latin typeface="+mn-lt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509" marR="3250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+mn-lt"/>
                          <a:cs typeface="Times New Roman" pitchFamily="18" charset="0"/>
                        </a:rPr>
                        <a:t>21765</a:t>
                      </a:r>
                      <a:endParaRPr lang="ru-RU" sz="1100">
                        <a:effectLst/>
                        <a:latin typeface="+mn-lt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509" marR="32509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57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n-lt"/>
                          <a:cs typeface="Times New Roman" pitchFamily="18" charset="0"/>
                        </a:rPr>
                        <a:t>3. Отчисления на социальные нужды</a:t>
                      </a:r>
                      <a:endParaRPr lang="ru-RU" sz="1100" dirty="0">
                        <a:effectLst/>
                        <a:latin typeface="+mn-lt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509" marR="3250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+mn-lt"/>
                          <a:cs typeface="Times New Roman" pitchFamily="18" charset="0"/>
                        </a:rPr>
                        <a:t>2985</a:t>
                      </a:r>
                      <a:endParaRPr lang="ru-RU" sz="1100">
                        <a:effectLst/>
                        <a:latin typeface="+mn-lt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509" marR="32509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+mn-lt"/>
                          <a:cs typeface="Times New Roman" pitchFamily="18" charset="0"/>
                        </a:rPr>
                        <a:t>3285</a:t>
                      </a:r>
                      <a:endParaRPr lang="ru-RU" sz="1100">
                        <a:effectLst/>
                        <a:latin typeface="+mn-lt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509" marR="32509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n-lt"/>
                          <a:cs typeface="Times New Roman" pitchFamily="18" charset="0"/>
                        </a:rPr>
                        <a:t>-</a:t>
                      </a:r>
                      <a:endParaRPr lang="ru-RU" sz="1100" dirty="0">
                        <a:effectLst/>
                        <a:latin typeface="+mn-lt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509" marR="3250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+mn-lt"/>
                          <a:cs typeface="Times New Roman" pitchFamily="18" charset="0"/>
                        </a:rPr>
                        <a:t>3285</a:t>
                      </a:r>
                      <a:endParaRPr lang="ru-RU" sz="1100">
                        <a:effectLst/>
                        <a:latin typeface="+mn-lt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509" marR="32509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14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n-lt"/>
                          <a:cs typeface="Times New Roman" pitchFamily="18" charset="0"/>
                        </a:rPr>
                        <a:t>4. Расходы на аренду и содержание зданий, сооружений, оборудования и инвентаря </a:t>
                      </a:r>
                      <a:endParaRPr lang="ru-RU" sz="1100" dirty="0">
                        <a:effectLst/>
                        <a:latin typeface="+mn-lt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509" marR="3250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+mn-lt"/>
                          <a:cs typeface="Times New Roman" pitchFamily="18" charset="0"/>
                        </a:rPr>
                        <a:t>243</a:t>
                      </a:r>
                      <a:endParaRPr lang="ru-RU" sz="1100">
                        <a:effectLst/>
                        <a:latin typeface="+mn-lt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509" marR="32509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+mn-lt"/>
                          <a:cs typeface="Times New Roman" pitchFamily="18" charset="0"/>
                        </a:rPr>
                        <a:t>243</a:t>
                      </a:r>
                      <a:endParaRPr lang="ru-RU" sz="1100">
                        <a:effectLst/>
                        <a:latin typeface="+mn-lt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509" marR="32509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n-lt"/>
                          <a:cs typeface="Times New Roman" pitchFamily="18" charset="0"/>
                        </a:rPr>
                        <a:t>-</a:t>
                      </a:r>
                      <a:endParaRPr lang="ru-RU" sz="1100" dirty="0">
                        <a:effectLst/>
                        <a:latin typeface="+mn-lt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509" marR="3250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+mn-lt"/>
                          <a:cs typeface="Times New Roman" pitchFamily="18" charset="0"/>
                        </a:rPr>
                        <a:t>-</a:t>
                      </a:r>
                      <a:endParaRPr lang="ru-RU" sz="1100">
                        <a:effectLst/>
                        <a:latin typeface="+mn-lt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509" marR="32509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57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+mn-lt"/>
                          <a:cs typeface="Times New Roman" pitchFamily="18" charset="0"/>
                        </a:rPr>
                        <a:t>5. Расходы энергоресурсов</a:t>
                      </a:r>
                      <a:endParaRPr lang="ru-RU" sz="1100">
                        <a:effectLst/>
                        <a:latin typeface="+mn-lt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509" marR="3250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n-lt"/>
                          <a:cs typeface="Times New Roman" pitchFamily="18" charset="0"/>
                        </a:rPr>
                        <a:t>1175</a:t>
                      </a:r>
                      <a:endParaRPr lang="ru-RU" sz="1100" dirty="0">
                        <a:effectLst/>
                        <a:latin typeface="+mn-lt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509" marR="32509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+mn-lt"/>
                          <a:cs typeface="Times New Roman" pitchFamily="18" charset="0"/>
                        </a:rPr>
                        <a:t>1175</a:t>
                      </a:r>
                      <a:endParaRPr lang="ru-RU" sz="1100">
                        <a:effectLst/>
                        <a:latin typeface="+mn-lt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509" marR="32509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n-lt"/>
                          <a:cs typeface="Times New Roman" pitchFamily="18" charset="0"/>
                        </a:rPr>
                        <a:t>1175</a:t>
                      </a:r>
                      <a:endParaRPr lang="ru-RU" sz="1100" dirty="0">
                        <a:effectLst/>
                        <a:latin typeface="+mn-lt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509" marR="3250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+mn-lt"/>
                          <a:cs typeface="Times New Roman" pitchFamily="18" charset="0"/>
                        </a:rPr>
                        <a:t>-</a:t>
                      </a:r>
                      <a:endParaRPr lang="ru-RU" sz="1100">
                        <a:effectLst/>
                        <a:latin typeface="+mn-lt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509" marR="32509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114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n-lt"/>
                          <a:cs typeface="Times New Roman" pitchFamily="18" charset="0"/>
                        </a:rPr>
                        <a:t>6. Амортизация основных средств и нематериальных активов</a:t>
                      </a:r>
                      <a:endParaRPr lang="ru-RU" sz="1100" dirty="0">
                        <a:effectLst/>
                        <a:latin typeface="+mn-lt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509" marR="3250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+mn-lt"/>
                          <a:cs typeface="Times New Roman" pitchFamily="18" charset="0"/>
                        </a:rPr>
                        <a:t>1592</a:t>
                      </a:r>
                      <a:endParaRPr lang="ru-RU" sz="1100">
                        <a:effectLst/>
                        <a:latin typeface="+mn-lt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509" marR="32509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n-lt"/>
                          <a:cs typeface="Times New Roman" pitchFamily="18" charset="0"/>
                        </a:rPr>
                        <a:t>1592</a:t>
                      </a:r>
                      <a:endParaRPr lang="ru-RU" sz="1100" dirty="0">
                        <a:effectLst/>
                        <a:latin typeface="+mn-lt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509" marR="32509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n-lt"/>
                          <a:cs typeface="Times New Roman" pitchFamily="18" charset="0"/>
                        </a:rPr>
                        <a:t>-</a:t>
                      </a:r>
                      <a:endParaRPr lang="ru-RU" sz="1100" dirty="0">
                        <a:effectLst/>
                        <a:latin typeface="+mn-lt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509" marR="3250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n-lt"/>
                          <a:cs typeface="Times New Roman" pitchFamily="18" charset="0"/>
                        </a:rPr>
                        <a:t>1592</a:t>
                      </a:r>
                      <a:endParaRPr lang="ru-RU" sz="1100" dirty="0">
                        <a:effectLst/>
                        <a:latin typeface="+mn-lt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509" marR="32509" marT="0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57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+mn-lt"/>
                          <a:cs typeface="Times New Roman" pitchFamily="18" charset="0"/>
                        </a:rPr>
                        <a:t>7.</a:t>
                      </a:r>
                      <a:r>
                        <a:rPr lang="ru-RU" sz="1400" baseline="0" dirty="0" smtClean="0">
                          <a:effectLst/>
                          <a:latin typeface="+mn-lt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smtClean="0">
                          <a:effectLst/>
                          <a:latin typeface="+mn-lt"/>
                          <a:cs typeface="Times New Roman" pitchFamily="18" charset="0"/>
                        </a:rPr>
                        <a:t>Потери </a:t>
                      </a:r>
                      <a:r>
                        <a:rPr lang="ru-RU" sz="1400" dirty="0">
                          <a:effectLst/>
                          <a:latin typeface="+mn-lt"/>
                          <a:cs typeface="Times New Roman" pitchFamily="18" charset="0"/>
                        </a:rPr>
                        <a:t>товаров и технологические отходы</a:t>
                      </a:r>
                      <a:endParaRPr lang="ru-RU" sz="1100" dirty="0">
                        <a:effectLst/>
                        <a:latin typeface="+mn-lt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509" marR="3250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+mn-lt"/>
                          <a:cs typeface="Times New Roman" pitchFamily="18" charset="0"/>
                        </a:rPr>
                        <a:t>2200</a:t>
                      </a:r>
                      <a:endParaRPr lang="ru-RU" sz="1100">
                        <a:effectLst/>
                        <a:latin typeface="+mn-lt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509" marR="32509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+mn-lt"/>
                          <a:cs typeface="Times New Roman" pitchFamily="18" charset="0"/>
                        </a:rPr>
                        <a:t>2120</a:t>
                      </a:r>
                      <a:endParaRPr lang="ru-RU" sz="1100">
                        <a:effectLst/>
                        <a:latin typeface="+mn-lt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509" marR="32509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+mn-lt"/>
                          <a:cs typeface="Times New Roman" pitchFamily="18" charset="0"/>
                        </a:rPr>
                        <a:t>-</a:t>
                      </a:r>
                      <a:endParaRPr lang="ru-RU" sz="1100">
                        <a:effectLst/>
                        <a:latin typeface="+mn-lt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509" marR="3250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n-lt"/>
                          <a:cs typeface="Times New Roman" pitchFamily="18" charset="0"/>
                        </a:rPr>
                        <a:t>2200</a:t>
                      </a:r>
                      <a:endParaRPr lang="ru-RU" sz="1100" dirty="0">
                        <a:effectLst/>
                        <a:latin typeface="+mn-lt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509" marR="32509" marT="0" marB="0" anchor="b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557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n-lt"/>
                          <a:cs typeface="Times New Roman" pitchFamily="18" charset="0"/>
                        </a:rPr>
                        <a:t>8</a:t>
                      </a:r>
                      <a:r>
                        <a:rPr lang="ru-RU" sz="1400" dirty="0" smtClean="0">
                          <a:effectLst/>
                          <a:latin typeface="+mn-lt"/>
                          <a:cs typeface="Times New Roman" pitchFamily="18" charset="0"/>
                        </a:rPr>
                        <a:t>. </a:t>
                      </a:r>
                      <a:r>
                        <a:rPr lang="ru-RU" sz="1400" dirty="0">
                          <a:effectLst/>
                          <a:latin typeface="+mn-lt"/>
                          <a:cs typeface="Times New Roman" pitchFamily="18" charset="0"/>
                        </a:rPr>
                        <a:t>Расходы на рекламу</a:t>
                      </a:r>
                      <a:endParaRPr lang="ru-RU" sz="1100" dirty="0">
                        <a:effectLst/>
                        <a:latin typeface="+mn-lt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509" marR="3250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+mn-lt"/>
                          <a:cs typeface="Times New Roman" pitchFamily="18" charset="0"/>
                        </a:rPr>
                        <a:t>1243</a:t>
                      </a:r>
                      <a:endParaRPr lang="ru-RU" sz="1100">
                        <a:effectLst/>
                        <a:latin typeface="+mn-lt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509" marR="32509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+mn-lt"/>
                          <a:cs typeface="Times New Roman" pitchFamily="18" charset="0"/>
                        </a:rPr>
                        <a:t>1243</a:t>
                      </a:r>
                      <a:endParaRPr lang="ru-RU" sz="1100">
                        <a:effectLst/>
                        <a:latin typeface="+mn-lt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509" marR="32509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+mn-lt"/>
                          <a:cs typeface="Times New Roman" pitchFamily="18" charset="0"/>
                        </a:rPr>
                        <a:t>1243</a:t>
                      </a:r>
                      <a:endParaRPr lang="ru-RU" sz="1100">
                        <a:effectLst/>
                        <a:latin typeface="+mn-lt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509" marR="3250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n-lt"/>
                          <a:cs typeface="Times New Roman" pitchFamily="18" charset="0"/>
                        </a:rPr>
                        <a:t>-</a:t>
                      </a:r>
                      <a:endParaRPr lang="ru-RU" sz="1100" dirty="0">
                        <a:effectLst/>
                        <a:latin typeface="+mn-lt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509" marR="32509" marT="0" marB="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557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+mn-lt"/>
                          <a:cs typeface="Times New Roman" pitchFamily="18" charset="0"/>
                        </a:rPr>
                        <a:t>9. </a:t>
                      </a:r>
                      <a:r>
                        <a:rPr lang="ru-RU" sz="1400" dirty="0">
                          <a:effectLst/>
                          <a:latin typeface="+mn-lt"/>
                          <a:cs typeface="Times New Roman" pitchFamily="18" charset="0"/>
                        </a:rPr>
                        <a:t>Расходы на тару</a:t>
                      </a:r>
                      <a:endParaRPr lang="ru-RU" sz="1100" dirty="0">
                        <a:effectLst/>
                        <a:latin typeface="+mn-lt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509" marR="3250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+mn-lt"/>
                          <a:cs typeface="Times New Roman" pitchFamily="18" charset="0"/>
                        </a:rPr>
                        <a:t>1824</a:t>
                      </a:r>
                      <a:endParaRPr lang="ru-RU" sz="1100">
                        <a:effectLst/>
                        <a:latin typeface="+mn-lt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509" marR="32509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+mn-lt"/>
                          <a:cs typeface="Times New Roman" pitchFamily="18" charset="0"/>
                        </a:rPr>
                        <a:t>1969</a:t>
                      </a:r>
                      <a:endParaRPr lang="ru-RU" sz="1100">
                        <a:effectLst/>
                        <a:latin typeface="+mn-lt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509" marR="32509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+mn-lt"/>
                          <a:cs typeface="Times New Roman" pitchFamily="18" charset="0"/>
                        </a:rPr>
                        <a:t>1824</a:t>
                      </a:r>
                      <a:endParaRPr lang="ru-RU" sz="1100">
                        <a:effectLst/>
                        <a:latin typeface="+mn-lt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509" marR="3250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n-lt"/>
                          <a:cs typeface="Times New Roman" pitchFamily="18" charset="0"/>
                        </a:rPr>
                        <a:t>-</a:t>
                      </a:r>
                      <a:endParaRPr lang="ru-RU" sz="1100" dirty="0">
                        <a:effectLst/>
                        <a:latin typeface="+mn-lt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509" marR="32509" marT="0" marB="0"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5114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+mn-lt"/>
                          <a:cs typeface="Times New Roman" pitchFamily="18" charset="0"/>
                        </a:rPr>
                        <a:t>10. </a:t>
                      </a:r>
                      <a:r>
                        <a:rPr lang="ru-RU" sz="1400" dirty="0">
                          <a:effectLst/>
                          <a:latin typeface="+mn-lt"/>
                          <a:cs typeface="Times New Roman" pitchFamily="18" charset="0"/>
                        </a:rPr>
                        <a:t>Расходы по эксплуатации и содержанию инвентаря</a:t>
                      </a:r>
                      <a:endParaRPr lang="ru-RU" sz="1100" dirty="0">
                        <a:effectLst/>
                        <a:latin typeface="+mn-lt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509" marR="3250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+mn-lt"/>
                          <a:cs typeface="Times New Roman" pitchFamily="18" charset="0"/>
                        </a:rPr>
                        <a:t>3107</a:t>
                      </a:r>
                      <a:endParaRPr lang="ru-RU" sz="1100">
                        <a:effectLst/>
                        <a:latin typeface="+mn-lt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509" marR="32509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+mn-lt"/>
                          <a:cs typeface="Times New Roman" pitchFamily="18" charset="0"/>
                        </a:rPr>
                        <a:t>3046</a:t>
                      </a:r>
                      <a:endParaRPr lang="ru-RU" sz="1100">
                        <a:effectLst/>
                        <a:latin typeface="+mn-lt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509" marR="32509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+mn-lt"/>
                          <a:cs typeface="Times New Roman" pitchFamily="18" charset="0"/>
                        </a:rPr>
                        <a:t>-</a:t>
                      </a:r>
                      <a:endParaRPr lang="ru-RU" sz="1100">
                        <a:effectLst/>
                        <a:latin typeface="+mn-lt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509" marR="3250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n-lt"/>
                          <a:cs typeface="Times New Roman" pitchFamily="18" charset="0"/>
                        </a:rPr>
                        <a:t>3046</a:t>
                      </a:r>
                      <a:endParaRPr lang="ru-RU" sz="1100" dirty="0">
                        <a:effectLst/>
                        <a:latin typeface="+mn-lt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509" marR="32509" marT="0" marB="0" anchor="b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557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+mn-lt"/>
                          <a:cs typeface="Times New Roman" pitchFamily="18" charset="0"/>
                        </a:rPr>
                        <a:t>11. </a:t>
                      </a:r>
                      <a:r>
                        <a:rPr lang="ru-RU" sz="1400" dirty="0">
                          <a:effectLst/>
                          <a:latin typeface="+mn-lt"/>
                          <a:cs typeface="Times New Roman" pitchFamily="18" charset="0"/>
                        </a:rPr>
                        <a:t>Прочие расходы</a:t>
                      </a:r>
                      <a:endParaRPr lang="ru-RU" sz="1100" dirty="0">
                        <a:effectLst/>
                        <a:latin typeface="+mn-lt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509" marR="3250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+mn-lt"/>
                          <a:cs typeface="Times New Roman" pitchFamily="18" charset="0"/>
                        </a:rPr>
                        <a:t>9645</a:t>
                      </a:r>
                      <a:endParaRPr lang="ru-RU" sz="1100">
                        <a:effectLst/>
                        <a:latin typeface="+mn-lt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509" marR="32509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+mn-lt"/>
                          <a:cs typeface="Times New Roman" pitchFamily="18" charset="0"/>
                        </a:rPr>
                        <a:t>8234</a:t>
                      </a:r>
                      <a:endParaRPr lang="ru-RU" sz="1100">
                        <a:effectLst/>
                        <a:latin typeface="+mn-lt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509" marR="32509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+mn-lt"/>
                          <a:cs typeface="Times New Roman" pitchFamily="18" charset="0"/>
                        </a:rPr>
                        <a:t>9645</a:t>
                      </a:r>
                      <a:endParaRPr lang="ru-RU" sz="1100">
                        <a:effectLst/>
                        <a:latin typeface="+mn-lt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509" marR="3250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n-lt"/>
                          <a:cs typeface="Times New Roman" pitchFamily="18" charset="0"/>
                        </a:rPr>
                        <a:t>-</a:t>
                      </a:r>
                      <a:endParaRPr lang="ru-RU" sz="1100" dirty="0">
                        <a:effectLst/>
                        <a:latin typeface="+mn-lt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509" marR="32509" marT="0" marB="0" anchor="ctr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65255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n-lt"/>
                          <a:cs typeface="Times New Roman" pitchFamily="18" charset="0"/>
                        </a:rPr>
                        <a:t>ИТОГО:</a:t>
                      </a:r>
                      <a:endParaRPr lang="ru-RU" sz="1100" dirty="0">
                        <a:effectLst/>
                        <a:latin typeface="+mn-lt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509" marR="3250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+mn-lt"/>
                          <a:cs typeface="Times New Roman" pitchFamily="18" charset="0"/>
                        </a:rPr>
                        <a:t>50503</a:t>
                      </a:r>
                      <a:endParaRPr lang="ru-RU" sz="1100">
                        <a:effectLst/>
                        <a:latin typeface="+mn-lt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509" marR="3250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n-lt"/>
                          <a:cs typeface="Times New Roman" pitchFamily="18" charset="0"/>
                        </a:rPr>
                        <a:t>51981</a:t>
                      </a:r>
                      <a:endParaRPr lang="ru-RU" sz="1100" dirty="0">
                        <a:effectLst/>
                        <a:latin typeface="+mn-lt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509" marR="3250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+mn-lt"/>
                          <a:cs typeface="Times New Roman" pitchFamily="18" charset="0"/>
                        </a:rPr>
                        <a:t>19496</a:t>
                      </a:r>
                      <a:endParaRPr lang="ru-RU" sz="1100">
                        <a:effectLst/>
                        <a:latin typeface="+mn-lt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509" marR="3250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n-lt"/>
                          <a:cs typeface="Times New Roman" pitchFamily="18" charset="0"/>
                        </a:rPr>
                        <a:t>30499</a:t>
                      </a:r>
                      <a:endParaRPr lang="ru-RU" sz="1100" dirty="0">
                        <a:effectLst/>
                        <a:latin typeface="+mn-lt"/>
                        <a:ea typeface="Times New Roman"/>
                        <a:cs typeface="Times New Roman" pitchFamily="18" charset="0"/>
                      </a:endParaRPr>
                    </a:p>
                  </a:txBody>
                  <a:tcPr marL="32509" marR="32509" marT="0" marB="0" anchor="ctr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4395713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0156" y="1980431"/>
            <a:ext cx="9769711" cy="4427628"/>
          </a:xfrm>
        </p:spPr>
        <p:txBody>
          <a:bodyPr>
            <a:normAutofit/>
          </a:bodyPr>
          <a:lstStyle/>
          <a:p>
            <a:pPr marL="0" indent="539750" algn="just"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Анализ таблицы показал,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что в 2020 г. 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ООО «…»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значительно улучшил показатели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деятельности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. Так,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товарооборот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увеличился на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... %.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Валовой доход увеличился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… раз.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ровень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валового дохода к товарообороту в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2020 г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. составил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… %,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что на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…%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больше, чем в предыдущем году.</a:t>
            </a:r>
          </a:p>
          <a:p>
            <a:pPr marL="0" indent="539750" algn="just">
              <a:buNone/>
            </a:pP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Более чем в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…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раз увеличилась прибыль от реализации товаров. Уровень рентабельности возрос на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…%,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составив в 2020 г.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… %. Сумма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издержек обращения увеличилась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на … %,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положительным моментом является снижение уровня издержек в процентах к обороту на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… %.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pPr marL="0" indent="539750" algn="just">
              <a:buNone/>
            </a:pP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Внереализационные доходы снизились ровно на половину, одновременно в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… раза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возросли внереализационные расходы.</a:t>
            </a:r>
          </a:p>
          <a:p>
            <a:pPr marL="0" indent="539750" algn="just">
              <a:buNone/>
            </a:pP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Исходя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из расчетов,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сумма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чистой прибыли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2020 г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. увеличилась на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…тыс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. руб., или более, чем в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… раз.</a:t>
            </a:r>
          </a:p>
          <a:p>
            <a:pPr marL="0" indent="539750" algn="just">
              <a:buNone/>
            </a:pP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На рост показателей оказали влияние факторы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…</a:t>
            </a:r>
          </a:p>
          <a:p>
            <a:pPr marL="0" indent="539750" algn="just"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Факторы внешней среды представлены на следующем слайде.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pPr indent="0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idx="13"/>
          </p:nvPr>
        </p:nvSpPr>
        <p:spPr>
          <a:xfrm>
            <a:off x="278543" y="756295"/>
            <a:ext cx="9824904" cy="421490"/>
          </a:xfrm>
        </p:spPr>
        <p:txBody>
          <a:bodyPr>
            <a:noAutofit/>
          </a:bodyPr>
          <a:lstStyle/>
          <a:p>
            <a:r>
              <a:rPr lang="ru-RU" sz="2400" dirty="0">
                <a:solidFill>
                  <a:srgbClr val="E60000"/>
                </a:solidFill>
                <a:latin typeface="Arial Black" panose="020B0A04020102020204" pitchFamily="34" charset="0"/>
                <a:ea typeface="+mj-ea"/>
                <a:cs typeface="+mj-cs"/>
              </a:rPr>
              <a:t>Пример анализа экономической деятельности  предприятия  </a:t>
            </a:r>
          </a:p>
        </p:txBody>
      </p:sp>
    </p:spTree>
    <p:extLst>
      <p:ext uri="{BB962C8B-B14F-4D97-AF65-F5344CB8AC3E}">
        <p14:creationId xmlns:p14="http://schemas.microsoft.com/office/powerpoint/2010/main" val="117780753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091" y="230056"/>
            <a:ext cx="9687193" cy="997196"/>
          </a:xfrm>
        </p:spPr>
        <p:txBody>
          <a:bodyPr/>
          <a:lstStyle/>
          <a:p>
            <a:r>
              <a:rPr lang="ru-RU" sz="2400" dirty="0"/>
              <a:t>Оценка влияния  факторов внешней и внутренней среды на возникновение коммерческих рисков и результаты коммерческой деятельности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674292" y="6566004"/>
            <a:ext cx="72008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 9. Пример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схемы влияния факторов внешней и внутренней среды на результаты деятельности</a:t>
            </a:r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1936FB23-9E1C-4922-815F-373751D5883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54212" y="1980431"/>
            <a:ext cx="7920880" cy="4411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33245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2673" y="512817"/>
            <a:ext cx="9687193" cy="664797"/>
          </a:xfrm>
        </p:spPr>
        <p:txBody>
          <a:bodyPr/>
          <a:lstStyle/>
          <a:p>
            <a:pPr marL="0" indent="0"/>
            <a:r>
              <a:rPr lang="ru-RU" sz="2400" dirty="0" smtClean="0"/>
              <a:t>Проектно-экспериментальная </a:t>
            </a:r>
            <a:r>
              <a:rPr lang="ru-RU" sz="2400" dirty="0"/>
              <a:t>часть.</a:t>
            </a:r>
            <a:br>
              <a:rPr lang="ru-RU" sz="2400" dirty="0"/>
            </a:br>
            <a:r>
              <a:rPr lang="ru-RU" sz="2400" dirty="0"/>
              <a:t>Экспериментально-практическая работа.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3817" y="2008611"/>
            <a:ext cx="9824904" cy="4399448"/>
          </a:xfrm>
        </p:spPr>
        <p:txBody>
          <a:bodyPr>
            <a:normAutofit/>
          </a:bodyPr>
          <a:lstStyle/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Составление 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SWOT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-анализа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коммерческой деятельности предприятия сферы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обращения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Выявление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 и оценка коммерческой деятельности предприятия-базы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практики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предложений по совершенствованию работы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предприятия</a:t>
            </a:r>
          </a:p>
          <a:p>
            <a:pPr marL="0" indent="0" algn="just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5887034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2673" y="346617"/>
            <a:ext cx="9687193" cy="997196"/>
          </a:xfrm>
        </p:spPr>
        <p:txBody>
          <a:bodyPr/>
          <a:lstStyle/>
          <a:p>
            <a:r>
              <a:rPr lang="ru-RU" sz="2400" dirty="0"/>
              <a:t>Выводы и </a:t>
            </a:r>
            <a:r>
              <a:rPr lang="ru-RU" sz="2400" dirty="0" smtClean="0"/>
              <a:t>рекомендации по </a:t>
            </a:r>
            <a:r>
              <a:rPr lang="ru-RU" sz="2400" dirty="0"/>
              <a:t>результатам </a:t>
            </a:r>
            <a:r>
              <a:rPr lang="ru-RU" sz="2400" dirty="0" smtClean="0"/>
              <a:t>производственной практики (преддипломной)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/>
              <a:t>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0027" y="1908423"/>
            <a:ext cx="9824904" cy="4352912"/>
          </a:xfrm>
        </p:spPr>
        <p:txBody>
          <a:bodyPr/>
          <a:lstStyle/>
          <a:p>
            <a:pPr marL="0" indent="53975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предложений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рекомендаций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основе проведенного анализа практического и теоретического материала, полученного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период обучения и в период прохождения практики на основе приобретенных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навыков по профессиональным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модулям:</a:t>
            </a:r>
          </a:p>
          <a:p>
            <a:pPr algn="just">
              <a:buFontTx/>
              <a:buChar char="-"/>
            </a:pPr>
            <a:endParaRPr lang="ru-RU" i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78148" y="3435107"/>
            <a:ext cx="986509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53975" indent="-342900" algn="just">
              <a:buFont typeface="Arial" panose="020B0604020202020204" pitchFamily="34" charset="0"/>
              <a:buChar char="•"/>
            </a:pP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ПМ.01.  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и управление торгово-сбытовой деятельностью</a:t>
            </a:r>
          </a:p>
          <a:p>
            <a:pPr marL="342900" marR="53975" indent="-342900" algn="just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ПМ 02. 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и проведение экономической и маркетинговой </a:t>
            </a: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</a:t>
            </a:r>
            <a:endParaRPr lang="ru-RU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53975" indent="-342900" algn="just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ПМ 03. Управление ассортиментом 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качества и обеспечение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сохраняемости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товаров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53975" indent="-342900" algn="just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ПМ 04. 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ыполнение работ по одной или нескольким профессиям рабочих, должностям служащих</a:t>
            </a:r>
            <a:endParaRPr lang="ru-RU" sz="24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464766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2673" y="679015"/>
            <a:ext cx="9687193" cy="332399"/>
          </a:xfrm>
        </p:spPr>
        <p:txBody>
          <a:bodyPr/>
          <a:lstStyle/>
          <a:p>
            <a:r>
              <a:rPr lang="ru-RU" sz="2400" dirty="0" smtClean="0"/>
              <a:t>Список используемой литературы</a:t>
            </a:r>
            <a:endParaRPr lang="ru-RU" sz="2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39617" y="2124447"/>
            <a:ext cx="9865096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53975" indent="-457200" algn="just">
              <a:buAutoNum type="arabicPeriod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</a:p>
          <a:p>
            <a:pPr marL="457200" marR="53975" indent="-457200" algn="just">
              <a:buAutoNum type="arabicPeriod"/>
            </a:pP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</a:p>
          <a:p>
            <a:pPr marL="457200" marR="53975" indent="-457200" algn="just">
              <a:buAutoNum type="arabicPeriod"/>
            </a:pP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</a:p>
          <a:p>
            <a:pPr marL="457200" marR="53975" indent="-457200" algn="just">
              <a:buAutoNum type="arabicPeriod"/>
            </a:pP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</a:p>
          <a:p>
            <a:pPr marL="457200" marR="53975" indent="-457200" algn="just">
              <a:buAutoNum type="arabicPeriod"/>
            </a:pP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</a:p>
          <a:p>
            <a:pPr marL="457200" marR="53975" indent="-457200" algn="just">
              <a:buAutoNum type="arabicPeriod"/>
            </a:pP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</a:p>
          <a:p>
            <a:pPr marL="457200" marR="53975" indent="-457200" algn="just">
              <a:buAutoNum type="arabicPeriod"/>
            </a:pP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</a:p>
          <a:p>
            <a:pPr marL="457200" marR="53975" indent="-457200" algn="just">
              <a:buAutoNum type="arabicPeriod"/>
            </a:pP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</a:p>
          <a:p>
            <a:pPr marL="457200" marR="53975" indent="-457200" algn="just">
              <a:buAutoNum type="arabicPeriod"/>
            </a:pP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</a:p>
          <a:p>
            <a:pPr marL="457200" marR="53975" indent="-457200" algn="just">
              <a:buAutoNum type="arabicPeriod"/>
            </a:pP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endParaRPr lang="ru-RU" sz="24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610130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презентация_шаблончик A4 (1)" id="{CECEB147-F7F0-4995-89D0-2FD57D90FCEB}" vid="{306AE4ED-CFFA-434E-A652-8353525159A5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презентация_шаблончик A4 (1)</Template>
  <TotalTime>4869</TotalTime>
  <Words>2592</Words>
  <Application>Microsoft Office PowerPoint</Application>
  <PresentationFormat>Произвольный</PresentationFormat>
  <Paragraphs>500</Paragraphs>
  <Slides>41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41</vt:i4>
      </vt:variant>
    </vt:vector>
  </HeadingPairs>
  <TitlesOfParts>
    <vt:vector size="48" baseType="lpstr">
      <vt:lpstr>Arial</vt:lpstr>
      <vt:lpstr>Arial Black</vt:lpstr>
      <vt:lpstr>Calibri</vt:lpstr>
      <vt:lpstr>Calibri Light</vt:lpstr>
      <vt:lpstr>Times New Roman</vt:lpstr>
      <vt:lpstr>Wingdings</vt:lpstr>
      <vt:lpstr>Тема Office</vt:lpstr>
      <vt:lpstr>                  ОТЧЕТ  о прохождении производственной практики  (преддипломной)    в период с «___» __________ 20__ г. по «___» __________ 20__ г.  Специальность 38.02.04. Коммерция (по отраслям)  </vt:lpstr>
      <vt:lpstr>Содержание</vt:lpstr>
      <vt:lpstr>ЛИЧНАЯ КАРТОЧКА ИНСТРУКТАЖА  ПО БЕЗОПАСНЫМ МЕТОДАМ РАБОТЫ, ПРОМСАНИТАРИИ И ПРОТИВОПОЖАРНОЙ БЕЗОПАСНОСТИ</vt:lpstr>
      <vt:lpstr>Общая организационная характеристика коммерческого предприятия сферы обращения    </vt:lpstr>
      <vt:lpstr>Презентация PowerPoint</vt:lpstr>
      <vt:lpstr>Организационная структура коммерческого предприятия сферы обращения    </vt:lpstr>
      <vt:lpstr>Рекомендуется разместить рисунок «Организационная структура ООО «…»».</vt:lpstr>
      <vt:lpstr>Обзор основных направлений деятельности коммерческого предприятия. Анализ основных и дополнительных услуг, оказываемых в торговом предприятии</vt:lpstr>
      <vt:lpstr>Анализ  основных и дополнительных услуг, оказываемых в  торговом предприятии </vt:lpstr>
      <vt:lpstr>Характеристика основных и дополнительных  услуг</vt:lpstr>
      <vt:lpstr>Обзор деловых партнеров и поставщиков: организация коммерческих связей и договорной работы</vt:lpstr>
      <vt:lpstr> Расчеты по выбору поставщика  </vt:lpstr>
      <vt:lpstr> </vt:lpstr>
      <vt:lpstr>Пример схемы расчётов между предприятиями</vt:lpstr>
      <vt:lpstr>Анализ структуры покупателей </vt:lpstr>
      <vt:lpstr>Анализ товарного ассортимента:  характеристика, оценка показателей качества</vt:lpstr>
      <vt:lpstr>Применение метода АВС-анализа</vt:lpstr>
      <vt:lpstr>АВС-анализ</vt:lpstr>
      <vt:lpstr>Краткая характеристика товарного ассортимента, реализуемого в магазине </vt:lpstr>
      <vt:lpstr>Презентация PowerPoint</vt:lpstr>
      <vt:lpstr>Характеристика и оценка  материально – технической базы практики. Обзор торгово-технологического оборудования. Анализ складских операций</vt:lpstr>
      <vt:lpstr>Рисунок 6. Пример планировки торгового зала</vt:lpstr>
      <vt:lpstr>Планограмма магазина</vt:lpstr>
      <vt:lpstr>Обзор торгово-технологического оборудования. Анализ складских операций </vt:lpstr>
      <vt:lpstr>Пример анализа площади торгового зала</vt:lpstr>
      <vt:lpstr>Презентация PowerPoint</vt:lpstr>
      <vt:lpstr>Обзор торгово-технологического оборудования</vt:lpstr>
      <vt:lpstr>Анализ складских операций </vt:lpstr>
      <vt:lpstr>Анализ и оценка методов размещения и выкладки товаров на торговом оборудовании</vt:lpstr>
      <vt:lpstr>Анализ и оценка торгово-технологических операций по доставке, разгрузке, приемке товаров,  организации хранения товарных запасов, подготовке товаров к продаже, их выкладке и реализации </vt:lpstr>
      <vt:lpstr>Оценка этапов торгово-технологического процесса  </vt:lpstr>
      <vt:lpstr>Анализ и оценка применяемых в торговом предприятии технологий оптовых (розничных) продаж  </vt:lpstr>
      <vt:lpstr>Анализ финансово-экономических показателей коммерческой деятельности (анализ статистических величин в коммерческой деятельности на основе использования  основных методов и приемов статистики) </vt:lpstr>
      <vt:lpstr> Анализ финансово-экономических показателей коммерческой деятельности (анализ статистических величин в коммерческой деятельности на основе использования  основных методов и приемов статистики) </vt:lpstr>
      <vt:lpstr>Экономические показатели коммерческой деятельности магазина, тыс. руб.</vt:lpstr>
      <vt:lpstr>Анализ издержек</vt:lpstr>
      <vt:lpstr>Презентация PowerPoint</vt:lpstr>
      <vt:lpstr>Оценка влияния  факторов внешней и внутренней среды на возникновение коммерческих рисков и результаты коммерческой деятельности </vt:lpstr>
      <vt:lpstr>Проектно-экспериментальная часть. Экспериментально-практическая работа. </vt:lpstr>
      <vt:lpstr>Выводы и рекомендации по результатам производственной практики (преддипломной)  </vt:lpstr>
      <vt:lpstr>Список используемой литературы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Катя</dc:creator>
  <cp:lastModifiedBy>Перепечина Мария Викторовна</cp:lastModifiedBy>
  <cp:revision>219</cp:revision>
  <cp:lastPrinted>2021-04-16T14:40:13Z</cp:lastPrinted>
  <dcterms:created xsi:type="dcterms:W3CDTF">2020-03-27T22:15:06Z</dcterms:created>
  <dcterms:modified xsi:type="dcterms:W3CDTF">2025-03-27T10:13:52Z</dcterms:modified>
</cp:coreProperties>
</file>