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67" r:id="rId3"/>
    <p:sldMasterId id="2147483670" r:id="rId4"/>
  </p:sldMasterIdLst>
  <p:notesMasterIdLst>
    <p:notesMasterId r:id="rId16"/>
  </p:notesMasterIdLst>
  <p:sldIdLst>
    <p:sldId id="256" r:id="rId5"/>
    <p:sldId id="258" r:id="rId6"/>
    <p:sldId id="270" r:id="rId7"/>
    <p:sldId id="272" r:id="rId8"/>
    <p:sldId id="284" r:id="rId9"/>
    <p:sldId id="273" r:id="rId10"/>
    <p:sldId id="275" r:id="rId11"/>
    <p:sldId id="276" r:id="rId12"/>
    <p:sldId id="277" r:id="rId13"/>
    <p:sldId id="283" r:id="rId14"/>
    <p:sldId id="269" r:id="rId15"/>
  </p:sldIdLst>
  <p:sldSz cx="9144000" cy="5143500" type="screen16x9"/>
  <p:notesSz cx="6858000" cy="9144000"/>
  <p:defaultTextStyle>
    <a:defPPr>
      <a:defRPr lang="ru-RU"/>
    </a:defPPr>
    <a:lvl1pPr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342900" indent="1143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685800" indent="2286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028700" indent="3429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371600" indent="457200" algn="l" defTabSz="6858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-48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Geometri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metria"/>
              </a:defRPr>
            </a:lvl1pPr>
          </a:lstStyle>
          <a:p>
            <a:pPr>
              <a:defRPr/>
            </a:pPr>
            <a:fld id="{0769AF66-F762-4B6F-962A-CB86122660F6}" type="datetimeFigureOut">
              <a:rPr lang="ru-RU"/>
              <a:pPr>
                <a:defRPr/>
              </a:pPr>
              <a:t>07.02.2026</a:t>
            </a:fld>
            <a:endParaRPr lang="ru-RU"/>
          </a:p>
        </p:txBody>
      </p:sp>
      <p:sp>
        <p:nvSpPr>
          <p:cNvPr id="14340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eometri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metria"/>
              </a:defRPr>
            </a:lvl1pPr>
          </a:lstStyle>
          <a:p>
            <a:pPr>
              <a:defRPr/>
            </a:pPr>
            <a:fld id="{281DFA83-5192-4B6B-994D-17C981010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3600" y="1076960"/>
            <a:ext cx="7152640" cy="863600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Geometria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3760" y="2042160"/>
            <a:ext cx="7152640" cy="135128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Geometria" pitchFamily="34" charset="-52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260" y="1794043"/>
            <a:ext cx="7765500" cy="1142853"/>
          </a:xfrm>
        </p:spPr>
        <p:txBody>
          <a:bodyPr/>
          <a:lstStyle>
            <a:lvl1pPr>
              <a:defRPr baseline="0">
                <a:latin typeface="Geometria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6000" y="904240"/>
            <a:ext cx="6990080" cy="447040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Geometria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6000" y="1524000"/>
            <a:ext cx="7020560" cy="3180080"/>
          </a:xfrm>
        </p:spPr>
        <p:txBody>
          <a:bodyPr>
            <a:normAutofit/>
          </a:bodyPr>
          <a:lstStyle>
            <a:lvl1pPr marL="0" indent="0" algn="ctr">
              <a:buNone/>
              <a:defRPr sz="1400" b="0" baseline="0">
                <a:solidFill>
                  <a:schemeClr val="tx1"/>
                </a:solidFill>
                <a:latin typeface="Geometria" pitchFamily="34" charset="-52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260" y="1794043"/>
            <a:ext cx="7765500" cy="1142853"/>
          </a:xfrm>
        </p:spPr>
        <p:txBody>
          <a:bodyPr>
            <a:normAutofit/>
          </a:bodyPr>
          <a:lstStyle>
            <a:lvl1pPr>
              <a:defRPr sz="1800" baseline="0">
                <a:latin typeface="Geometria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3600" y="1076960"/>
            <a:ext cx="7152640" cy="863600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Geometria" pitchFamily="34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3760" y="2042160"/>
            <a:ext cx="7152640" cy="135128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Geometria" pitchFamily="34" charset="-52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260" y="1794043"/>
            <a:ext cx="7765500" cy="1142853"/>
          </a:xfrm>
        </p:spPr>
        <p:txBody>
          <a:bodyPr/>
          <a:lstStyle>
            <a:lvl1pPr>
              <a:defRPr baseline="0">
                <a:latin typeface="Geometria" pitchFamily="34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6000" y="904240"/>
            <a:ext cx="6990080" cy="447040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Geometria" pitchFamily="34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6000" y="1524000"/>
            <a:ext cx="7020560" cy="3180080"/>
          </a:xfrm>
        </p:spPr>
        <p:txBody>
          <a:bodyPr>
            <a:normAutofit/>
          </a:bodyPr>
          <a:lstStyle>
            <a:lvl1pPr marL="0" indent="0" algn="ctr">
              <a:buNone/>
              <a:defRPr sz="1400" b="0" baseline="0">
                <a:solidFill>
                  <a:schemeClr val="tx1"/>
                </a:solidFill>
                <a:latin typeface="Geometria" pitchFamily="34" charset="-52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260" y="1794043"/>
            <a:ext cx="7765500" cy="1142853"/>
          </a:xfrm>
        </p:spPr>
        <p:txBody>
          <a:bodyPr>
            <a:normAutofit/>
          </a:bodyPr>
          <a:lstStyle>
            <a:lvl1pPr>
              <a:defRPr sz="1800" baseline="0">
                <a:latin typeface="Geometria" pitchFamily="34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1" descr="img18.jpg"/>
          <p:cNvPicPr>
            <a:picLocks noChangeAspect="1"/>
          </p:cNvPicPr>
          <p:nvPr/>
        </p:nvPicPr>
        <p:blipFill>
          <a:blip r:embed="rId4"/>
          <a:srcRect l="50601" b="60089"/>
          <a:stretch>
            <a:fillRect/>
          </a:stretch>
        </p:blipFill>
        <p:spPr bwMode="auto">
          <a:xfrm>
            <a:off x="198438" y="150813"/>
            <a:ext cx="919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Google Shape;6;p12"/>
          <p:cNvSpPr txBox="1">
            <a:spLocks noGrp="1"/>
          </p:cNvSpPr>
          <p:nvPr>
            <p:ph type="title"/>
          </p:nvPr>
        </p:nvSpPr>
        <p:spPr bwMode="auto">
          <a:xfrm>
            <a:off x="311150" y="1174750"/>
            <a:ext cx="7766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028" name="Google Shape;7;p12"/>
          <p:cNvSpPr txBox="1">
            <a:spLocks noGrp="1"/>
          </p:cNvSpPr>
          <p:nvPr>
            <p:ph type="body" idx="1"/>
          </p:nvPr>
        </p:nvSpPr>
        <p:spPr bwMode="auto">
          <a:xfrm>
            <a:off x="311150" y="2463800"/>
            <a:ext cx="77962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88" y="4662488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rmAutofit/>
          </a:bodyPr>
          <a:lstStyle>
            <a:lvl1pPr marL="0" marR="0" lvl="0" indent="0" algn="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0C89CC3-9841-4F63-B7E1-B52449BF18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3463925"/>
            <a:ext cx="9144000" cy="16795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1" name="Рисунок 8" descr="Лого черное мму PNG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7938" y="206375"/>
            <a:ext cx="13731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 userDrawn="1"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 pitchFamily="34" charset="-52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img18.jpg"/>
          <p:cNvPicPr>
            <a:picLocks noChangeAspect="1"/>
          </p:cNvPicPr>
          <p:nvPr/>
        </p:nvPicPr>
        <p:blipFill>
          <a:blip r:embed="rId5"/>
          <a:srcRect l="50601" b="60089"/>
          <a:stretch>
            <a:fillRect/>
          </a:stretch>
        </p:blipFill>
        <p:spPr bwMode="auto">
          <a:xfrm>
            <a:off x="198438" y="150813"/>
            <a:ext cx="919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Google Shape;6;p12"/>
          <p:cNvSpPr txBox="1">
            <a:spLocks noGrp="1"/>
          </p:cNvSpPr>
          <p:nvPr>
            <p:ph type="title"/>
          </p:nvPr>
        </p:nvSpPr>
        <p:spPr bwMode="auto">
          <a:xfrm>
            <a:off x="311150" y="1174750"/>
            <a:ext cx="7766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4100" name="Google Shape;7;p12"/>
          <p:cNvSpPr txBox="1">
            <a:spLocks noGrp="1"/>
          </p:cNvSpPr>
          <p:nvPr>
            <p:ph type="body" idx="1"/>
          </p:nvPr>
        </p:nvSpPr>
        <p:spPr bwMode="auto">
          <a:xfrm>
            <a:off x="311150" y="2463800"/>
            <a:ext cx="77962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927600"/>
            <a:ext cx="9144000" cy="215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2" name="Рисунок 8" descr="Лого черное мму PNG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7938" y="206375"/>
            <a:ext cx="13731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5" name="Рисунок 10" descr="img18.jpg"/>
          <p:cNvPicPr>
            <a:picLocks noChangeAspect="1"/>
          </p:cNvPicPr>
          <p:nvPr userDrawn="1"/>
        </p:nvPicPr>
        <p:blipFill>
          <a:blip r:embed="rId5"/>
          <a:srcRect l="50601" b="60089"/>
          <a:stretch>
            <a:fillRect/>
          </a:stretch>
        </p:blipFill>
        <p:spPr bwMode="auto">
          <a:xfrm>
            <a:off x="8102600" y="4214813"/>
            <a:ext cx="919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 pitchFamily="34" charset="-52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1" descr="img18.jpg"/>
          <p:cNvPicPr>
            <a:picLocks noChangeAspect="1"/>
          </p:cNvPicPr>
          <p:nvPr/>
        </p:nvPicPr>
        <p:blipFill>
          <a:blip r:embed="rId4"/>
          <a:srcRect l="50601" b="60089"/>
          <a:stretch>
            <a:fillRect/>
          </a:stretch>
        </p:blipFill>
        <p:spPr bwMode="auto">
          <a:xfrm>
            <a:off x="198438" y="150813"/>
            <a:ext cx="919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Google Shape;6;p12"/>
          <p:cNvSpPr txBox="1">
            <a:spLocks noGrp="1"/>
          </p:cNvSpPr>
          <p:nvPr>
            <p:ph type="title"/>
          </p:nvPr>
        </p:nvSpPr>
        <p:spPr bwMode="auto">
          <a:xfrm>
            <a:off x="311150" y="1174750"/>
            <a:ext cx="7766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8196" name="Google Shape;7;p12"/>
          <p:cNvSpPr txBox="1">
            <a:spLocks noGrp="1"/>
          </p:cNvSpPr>
          <p:nvPr>
            <p:ph type="body" idx="1"/>
          </p:nvPr>
        </p:nvSpPr>
        <p:spPr bwMode="auto">
          <a:xfrm>
            <a:off x="311150" y="2463800"/>
            <a:ext cx="77962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88" y="4662488"/>
            <a:ext cx="549275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rmAutofit/>
          </a:bodyPr>
          <a:lstStyle>
            <a:lvl1pPr marL="0" marR="0" lvl="0" indent="0" algn="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15F5AB0B-3955-4601-A985-F272A79D5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3463925"/>
            <a:ext cx="9144000" cy="16795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199" name="Рисунок 8" descr="Лого черное мму PNG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7938" y="206375"/>
            <a:ext cx="13731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 pitchFamily="34" charset="-52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1" descr="img18.jpg"/>
          <p:cNvPicPr>
            <a:picLocks noChangeAspect="1"/>
          </p:cNvPicPr>
          <p:nvPr/>
        </p:nvPicPr>
        <p:blipFill>
          <a:blip r:embed="rId4"/>
          <a:srcRect l="50601" b="60089"/>
          <a:stretch>
            <a:fillRect/>
          </a:stretch>
        </p:blipFill>
        <p:spPr bwMode="auto">
          <a:xfrm>
            <a:off x="198438" y="150813"/>
            <a:ext cx="919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Google Shape;6;p12"/>
          <p:cNvSpPr txBox="1">
            <a:spLocks noGrp="1"/>
          </p:cNvSpPr>
          <p:nvPr>
            <p:ph type="title"/>
          </p:nvPr>
        </p:nvSpPr>
        <p:spPr bwMode="auto">
          <a:xfrm>
            <a:off x="311150" y="1174750"/>
            <a:ext cx="7766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1268" name="Google Shape;7;p12"/>
          <p:cNvSpPr txBox="1">
            <a:spLocks noGrp="1"/>
          </p:cNvSpPr>
          <p:nvPr>
            <p:ph type="body" idx="1"/>
          </p:nvPr>
        </p:nvSpPr>
        <p:spPr bwMode="auto">
          <a:xfrm>
            <a:off x="311150" y="2463800"/>
            <a:ext cx="779621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927600"/>
            <a:ext cx="9144000" cy="215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70" name="Рисунок 8" descr="Лого черное мму PNG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7938" y="206375"/>
            <a:ext cx="13731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650163" y="690563"/>
            <a:ext cx="1493837" cy="46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73" name="Рисунок 10" descr="img18.jpg"/>
          <p:cNvPicPr>
            <a:picLocks noChangeAspect="1"/>
          </p:cNvPicPr>
          <p:nvPr/>
        </p:nvPicPr>
        <p:blipFill>
          <a:blip r:embed="rId4"/>
          <a:srcRect l="50601" b="60089"/>
          <a:stretch>
            <a:fillRect/>
          </a:stretch>
        </p:blipFill>
        <p:spPr bwMode="auto">
          <a:xfrm>
            <a:off x="8102600" y="4214813"/>
            <a:ext cx="919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78" r:id="rId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 pitchFamily="34" charset="-52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 b="1">
          <a:solidFill>
            <a:srgbClr val="000000"/>
          </a:solidFill>
          <a:latin typeface="Geometria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1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 txBox="1">
            <a:spLocks noGrp="1"/>
          </p:cNvSpPr>
          <p:nvPr>
            <p:ph type="ctrTitle"/>
          </p:nvPr>
        </p:nvSpPr>
        <p:spPr>
          <a:xfrm>
            <a:off x="1277938" y="250825"/>
            <a:ext cx="6257925" cy="409575"/>
          </a:xfrm>
        </p:spPr>
        <p:txBody>
          <a:bodyPr/>
          <a:lstStyle/>
          <a:p>
            <a:pPr eaLnBrk="1" hangingPunct="1">
              <a:buSzPts val="2800"/>
            </a:pPr>
            <a:r>
              <a:rPr lang="ru-RU" sz="1400" b="0" smtClean="0">
                <a:latin typeface="Geometria"/>
                <a:cs typeface="Arial" charset="0"/>
              </a:rPr>
              <a:t>АНОВО «МОСКОВСКИЙ МЕЖДУНАРОДНЫЙ УНИВЕРСИТЕТ»</a:t>
            </a:r>
          </a:p>
        </p:txBody>
      </p:sp>
      <p:sp>
        <p:nvSpPr>
          <p:cNvPr id="15362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550863" y="904875"/>
            <a:ext cx="7710487" cy="1779588"/>
          </a:xfrm>
        </p:spPr>
        <p:txBody>
          <a:bodyPr/>
          <a:lstStyle/>
          <a:p>
            <a:pPr eaLnBrk="1" hangingPunct="1">
              <a:lnSpc>
                <a:spcPct val="95000"/>
              </a:lnSpc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ru-RU" altLang="ru-RU" sz="17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5000"/>
              </a:lnSpc>
              <a:buClr>
                <a:srgbClr val="595959"/>
              </a:buClr>
              <a:buSzPts val="1800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ВЫПУСКНАЯ КВАЛИФИКАЦИОННАЯ РАБОТА</a:t>
            </a:r>
          </a:p>
          <a:p>
            <a:pPr eaLnBrk="1" hangingPunct="1">
              <a:lnSpc>
                <a:spcPct val="95000"/>
              </a:lnSpc>
              <a:buClr>
                <a:srgbClr val="595959"/>
              </a:buClr>
              <a:buSzPts val="1800"/>
            </a:pP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по направлению подготовки  38.03.01 Экономика </a:t>
            </a:r>
          </a:p>
          <a:p>
            <a:pPr eaLnBrk="1" hangingPunct="1">
              <a:lnSpc>
                <a:spcPct val="95000"/>
              </a:lnSpc>
              <a:buClr>
                <a:srgbClr val="595959"/>
              </a:buClr>
              <a:buSzPts val="1800"/>
            </a:pPr>
            <a:endParaRPr lang="ru-RU" altLang="ru-RU" sz="1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5000"/>
              </a:lnSpc>
              <a:buClr>
                <a:srgbClr val="595959"/>
              </a:buClr>
              <a:buSzPts val="1800"/>
            </a:pPr>
            <a:r>
              <a:rPr lang="ru-RU" altLang="ru-RU" sz="1800" b="1" smtClean="0">
                <a:latin typeface="Times New Roman" pitchFamily="18" charset="0"/>
                <a:cs typeface="Times New Roman" pitchFamily="18" charset="0"/>
              </a:rPr>
              <a:t>«Совершенствование системы мотивации труда работников организации (на примере ООО «АТОМ-СЗ»)»  </a:t>
            </a:r>
          </a:p>
        </p:txBody>
      </p:sp>
      <p:sp>
        <p:nvSpPr>
          <p:cNvPr id="15363" name="Подзаголовок 2"/>
          <p:cNvSpPr txBox="1">
            <a:spLocks/>
          </p:cNvSpPr>
          <p:nvPr/>
        </p:nvSpPr>
        <p:spPr bwMode="auto">
          <a:xfrm rot="10800000" flipV="1">
            <a:off x="5129213" y="3659188"/>
            <a:ext cx="4275137" cy="6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defTabSz="914400">
              <a:spcBef>
                <a:spcPts val="1000"/>
              </a:spcBef>
              <a:buFont typeface="Arial" charset="0"/>
              <a:buNone/>
            </a:pPr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Выполнил: </a:t>
            </a:r>
            <a:br>
              <a:rPr lang="ru-RU" altLang="ru-RU" sz="2000">
                <a:latin typeface="Times New Roman" pitchFamily="18" charset="0"/>
                <a:cs typeface="Times New Roman" pitchFamily="18" charset="0"/>
              </a:rPr>
            </a:b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395288" y="3721100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Научный руководитель: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alt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 txBox="1">
            <a:spLocks noGrp="1"/>
          </p:cNvSpPr>
          <p:nvPr>
            <p:ph type="ctrTitle"/>
          </p:nvPr>
        </p:nvSpPr>
        <p:spPr>
          <a:xfrm>
            <a:off x="1247775" y="198438"/>
            <a:ext cx="6265863" cy="495300"/>
          </a:xfrm>
        </p:spPr>
        <p:txBody>
          <a:bodyPr/>
          <a:lstStyle/>
          <a:p>
            <a:pPr eaLnBrk="1" hangingPunct="1">
              <a:buSzPts val="2800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sz="1100" smtClean="0">
              <a:latin typeface="Geometria"/>
              <a:cs typeface="Arial" charset="0"/>
            </a:endParaRPr>
          </a:p>
        </p:txBody>
      </p:sp>
      <p:sp>
        <p:nvSpPr>
          <p:cNvPr id="16386" name="Подзаголовок 4"/>
          <p:cNvSpPr txBox="1">
            <a:spLocks noGrp="1"/>
          </p:cNvSpPr>
          <p:nvPr>
            <p:ph type="subTitle" idx="1"/>
          </p:nvPr>
        </p:nvSpPr>
        <p:spPr>
          <a:xfrm>
            <a:off x="1016000" y="1046163"/>
            <a:ext cx="7019925" cy="3657600"/>
          </a:xfrm>
        </p:spPr>
        <p:txBody>
          <a:bodyPr/>
          <a:lstStyle/>
          <a:p>
            <a:pPr algn="just"/>
            <a:r>
              <a:rPr lang="ru-RU" altLang="ru-RU" sz="12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	Актуальность исследования</a:t>
            </a:r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. Эффективное функционирование организации на рынке зависит от различных экономических ресурсов, среди которых наиболее значимым является человеческий ресурс, т.е. сотрудники предприятия. Задача руководителей состоит в том, чтобы с максимальной отдачей использовать потенциальные и реальные возможности персонала. Эффективная реализация решений руководителя возможна в случае активного участия в этом процессе всего персонала. Активное включение сотрудников в деятельность организации определяется их заинтересованностью в процессе и результате труда. Система эффективного менеджмента строится на использовании мотивационных механизмов, побуждающих сотрудника и весь коллектив к реализации целей и задач организации. Знание структуры и механизмов мотивации необходимо эффективному руководителю для реализации управленческого воздействия. Основой любой мотивации являются потребности.</a:t>
            </a:r>
            <a:endParaRPr lang="ru-RU" altLang="ru-RU" sz="12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/>
            <a:r>
              <a:rPr lang="ru-RU" altLang="ru-RU" sz="12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	Целью</a:t>
            </a:r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 работы является анализ и совершенствование системы мотивации деятельности в организации (на примере ООО «АТОМ-СЗ»).</a:t>
            </a:r>
          </a:p>
          <a:p>
            <a:pPr algn="just"/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	Для решения поставленной цели были поставлены следующие </a:t>
            </a:r>
            <a:r>
              <a:rPr lang="ru-RU" altLang="ru-RU" sz="12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задачи</a:t>
            </a:r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:</a:t>
            </a:r>
          </a:p>
          <a:p>
            <a:pPr algn="just"/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	- изучить теоретические основы системы мотивации персонала организации;</a:t>
            </a:r>
          </a:p>
          <a:p>
            <a:pPr algn="just"/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	- провести анализ системы мотивации персонала в организации на примере ООО «АТОМ-СЗ»;</a:t>
            </a:r>
          </a:p>
          <a:p>
            <a:pPr algn="just"/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	- разработать мероприятия по совершенствованию системы мотивации персонала в ООО «АТОМ-СЗ».</a:t>
            </a:r>
            <a:endParaRPr lang="ru-RU" altLang="ru-RU" sz="12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/>
            <a:r>
              <a:rPr lang="ru-RU" altLang="ru-RU" sz="12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	Объектом</a:t>
            </a:r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 работы является ООО «АТОМ-СЗ».</a:t>
            </a:r>
            <a:endParaRPr lang="ru-RU" altLang="ru-RU" sz="12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/>
            <a:r>
              <a:rPr lang="ru-RU" altLang="ru-RU" sz="12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	Предметом</a:t>
            </a:r>
            <a:r>
              <a:rPr lang="ru-RU" altLang="ru-RU" sz="1200" smtClean="0">
                <a:solidFill>
                  <a:srgbClr val="000000"/>
                </a:solidFill>
                <a:latin typeface="Arial" charset="0"/>
                <a:cs typeface="Arial" charset="0"/>
              </a:rPr>
              <a:t> работы является система мотивации персонала предприятия.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 txBox="1">
            <a:spLocks noGrp="1"/>
          </p:cNvSpPr>
          <p:nvPr>
            <p:ph type="ctrTitle"/>
          </p:nvPr>
        </p:nvSpPr>
        <p:spPr>
          <a:xfrm>
            <a:off x="1247775" y="198438"/>
            <a:ext cx="6265863" cy="495300"/>
          </a:xfrm>
        </p:spPr>
        <p:txBody>
          <a:bodyPr/>
          <a:lstStyle/>
          <a:p>
            <a:pPr eaLnBrk="1" hangingPunct="1">
              <a:buSzPts val="2800"/>
            </a:pPr>
            <a:r>
              <a:rPr lang="ru-RU" altLang="ru-RU" sz="1600" smtClean="0">
                <a:latin typeface="Geometria"/>
                <a:cs typeface="Arial" charset="0"/>
              </a:rPr>
              <a:t>Организационно-экономическая характеристика </a:t>
            </a:r>
            <a:r>
              <a:rPr lang="ru-RU" sz="1600" smtClean="0">
                <a:latin typeface="Geometria"/>
                <a:cs typeface="Arial" charset="0"/>
              </a:rPr>
              <a:t>ООО «АТОМ-СЗ»</a:t>
            </a:r>
            <a:r>
              <a:rPr lang="ru-RU" sz="1000" smtClean="0">
                <a:latin typeface="Geometria"/>
                <a:cs typeface="Arial" charset="0"/>
              </a:rPr>
              <a:t> </a:t>
            </a:r>
          </a:p>
        </p:txBody>
      </p:sp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0275" y="784225"/>
            <a:ext cx="3989388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084" name="Group 652"/>
          <p:cNvGraphicFramePr>
            <a:graphicFrameLocks noGrp="1"/>
          </p:cNvGraphicFramePr>
          <p:nvPr/>
        </p:nvGraphicFramePr>
        <p:xfrm>
          <a:off x="0" y="2281238"/>
          <a:ext cx="9144000" cy="2879725"/>
        </p:xfrm>
        <a:graphic>
          <a:graphicData uri="http://schemas.openxmlformats.org/drawingml/2006/table">
            <a:tbl>
              <a:tblPr/>
              <a:tblGrid>
                <a:gridCol w="4260850"/>
                <a:gridCol w="728663"/>
                <a:gridCol w="728662"/>
                <a:gridCol w="774700"/>
                <a:gridCol w="882650"/>
                <a:gridCol w="885825"/>
                <a:gridCol w="882650"/>
              </a:tblGrid>
              <a:tr h="17145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 изменение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Отн. изменение,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Выручка от реализации продукции без НДС,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56573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97500,5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63475,5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286,56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Численность персонала,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257,58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Среднегодовая выработка на 1 работающего,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1046, 9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1142, 9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1447,2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1147,1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Среднегодовая стоимость ОПФ,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32992,3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Фондоотдача,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309,25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Фондовооруженность,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526,2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578,82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-88,18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86,78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Полная себестоимость реализованной продукции,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28047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49625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65856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72441,6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44394,6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258,29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Затраты на 1 руб. реализованной продукции,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Валовая прибыль,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22232,1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17858,1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508,28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10.Прибыль от продаж,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21754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23929,4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17951,4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 Чистая прибыль,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17689,1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14353,1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530,25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 Рентабельность продаж,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 Рентабельность основной деятельности,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170,42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 txBox="1">
            <a:spLocks noGrp="1"/>
          </p:cNvSpPr>
          <p:nvPr>
            <p:ph type="ctrTitle"/>
          </p:nvPr>
        </p:nvSpPr>
        <p:spPr>
          <a:xfrm>
            <a:off x="622300" y="236538"/>
            <a:ext cx="7389813" cy="741362"/>
          </a:xfrm>
        </p:spPr>
        <p:txBody>
          <a:bodyPr/>
          <a:lstStyle/>
          <a:p>
            <a:pPr eaLnBrk="1" hangingPunct="1">
              <a:buSzPts val="2800"/>
            </a:pPr>
            <a:r>
              <a:rPr lang="ru-RU" smtClean="0">
                <a:latin typeface="Geometria"/>
                <a:cs typeface="Arial" charset="0"/>
              </a:rPr>
              <a:t>Система мотивации ООО «АТОМ-СЗ»</a:t>
            </a:r>
            <a:r>
              <a:rPr lang="ru-RU" sz="1100" smtClean="0">
                <a:latin typeface="Geometria"/>
                <a:cs typeface="Arial" charset="0"/>
              </a:rPr>
              <a:t> </a:t>
            </a:r>
          </a:p>
        </p:txBody>
      </p:sp>
      <p:pic>
        <p:nvPicPr>
          <p:cNvPr id="18434" name="Picture 26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0625"/>
            <a:ext cx="4219575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21" name="Group 41"/>
          <p:cNvGraphicFramePr>
            <a:graphicFrameLocks noGrp="1"/>
          </p:cNvGraphicFramePr>
          <p:nvPr/>
        </p:nvGraphicFramePr>
        <p:xfrm>
          <a:off x="4318000" y="1541463"/>
          <a:ext cx="4826000" cy="2012950"/>
        </p:xfrm>
        <a:graphic>
          <a:graphicData uri="http://schemas.openxmlformats.org/drawingml/2006/table">
            <a:tbl>
              <a:tblPr/>
              <a:tblGrid>
                <a:gridCol w="2768600"/>
                <a:gridCol w="557213"/>
                <a:gridCol w="615950"/>
                <a:gridCol w="88423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Изменение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Добровольное медицинское страхование работников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отпуска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Путевки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191,5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339,4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472" name="Rectangle 42"/>
          <p:cNvSpPr>
            <a:spLocks noChangeArrowheads="1"/>
          </p:cNvSpPr>
          <p:nvPr/>
        </p:nvSpPr>
        <p:spPr bwMode="auto">
          <a:xfrm>
            <a:off x="0" y="4081463"/>
            <a:ext cx="4194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Рисунок - Система мотивации ООО «АТОМ-СЗ»</a:t>
            </a:r>
          </a:p>
        </p:txBody>
      </p:sp>
      <p:sp>
        <p:nvSpPr>
          <p:cNvPr id="18473" name="Rectangle 43"/>
          <p:cNvSpPr>
            <a:spLocks noChangeArrowheads="1"/>
          </p:cNvSpPr>
          <p:nvPr/>
        </p:nvSpPr>
        <p:spPr bwMode="auto">
          <a:xfrm>
            <a:off x="4678363" y="3914775"/>
            <a:ext cx="4156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Таблица - Динамика затрат по стимулированию</a:t>
            </a:r>
          </a:p>
          <a:p>
            <a:pPr algn="ctr"/>
            <a:r>
              <a:rPr lang="ru-RU"/>
              <a:t> трудовой активности, тыс. руб.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 txBox="1">
            <a:spLocks noGrp="1"/>
          </p:cNvSpPr>
          <p:nvPr>
            <p:ph type="ctrTitle" idx="4294967295"/>
          </p:nvPr>
        </p:nvSpPr>
        <p:spPr>
          <a:xfrm>
            <a:off x="622300" y="236538"/>
            <a:ext cx="7389813" cy="741362"/>
          </a:xfrm>
        </p:spPr>
        <p:txBody>
          <a:bodyPr/>
          <a:lstStyle/>
          <a:p>
            <a:pPr algn="ctr" eaLnBrk="1" hangingPunct="1">
              <a:buSzPts val="2800"/>
            </a:pPr>
            <a:r>
              <a:rPr lang="ru-RU" sz="1800" smtClean="0">
                <a:latin typeface="Geometria"/>
                <a:cs typeface="Arial" charset="0"/>
              </a:rPr>
              <a:t>Анализ кадрового состава ООО «АТОМ-СЗ»</a:t>
            </a:r>
            <a:r>
              <a:rPr lang="ru-RU" smtClean="0">
                <a:latin typeface="Geometria"/>
                <a:cs typeface="Arial" charset="0"/>
              </a:rPr>
              <a:t> </a:t>
            </a:r>
          </a:p>
        </p:txBody>
      </p:sp>
      <p:sp>
        <p:nvSpPr>
          <p:cNvPr id="19458" name="Rectangle 42"/>
          <p:cNvSpPr>
            <a:spLocks noChangeArrowheads="1"/>
          </p:cNvSpPr>
          <p:nvPr/>
        </p:nvSpPr>
        <p:spPr bwMode="auto">
          <a:xfrm>
            <a:off x="0" y="1252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59" name="Picture 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4250"/>
            <a:ext cx="29622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43"/>
          <p:cNvSpPr>
            <a:spLocks noChangeArrowheads="1"/>
          </p:cNvSpPr>
          <p:nvPr/>
        </p:nvSpPr>
        <p:spPr bwMode="auto">
          <a:xfrm>
            <a:off x="0" y="3222625"/>
            <a:ext cx="36210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>
                <a:cs typeface="Times New Roman" pitchFamily="18" charset="0"/>
              </a:rPr>
              <a:t>Рисунок – Структура персонала по возрасту </a:t>
            </a:r>
            <a:endParaRPr lang="ru-RU"/>
          </a:p>
          <a:p>
            <a:pPr algn="ctr"/>
            <a:r>
              <a:rPr lang="ru-RU">
                <a:cs typeface="Times New Roman" pitchFamily="18" charset="0"/>
              </a:rPr>
              <a:t>в среднем за 5 лет</a:t>
            </a:r>
            <a:endParaRPr lang="ru-RU"/>
          </a:p>
        </p:txBody>
      </p:sp>
      <p:sp>
        <p:nvSpPr>
          <p:cNvPr id="19461" name="Rectangle 45"/>
          <p:cNvSpPr>
            <a:spLocks noChangeArrowheads="1"/>
          </p:cNvSpPr>
          <p:nvPr/>
        </p:nvSpPr>
        <p:spPr bwMode="auto">
          <a:xfrm>
            <a:off x="0" y="1214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62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3400" y="1004888"/>
            <a:ext cx="31464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Rectangle 46"/>
          <p:cNvSpPr>
            <a:spLocks noChangeArrowheads="1"/>
          </p:cNvSpPr>
          <p:nvPr/>
        </p:nvSpPr>
        <p:spPr bwMode="auto">
          <a:xfrm>
            <a:off x="3559175" y="3213100"/>
            <a:ext cx="29146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>
                <a:cs typeface="Times New Roman" pitchFamily="18" charset="0"/>
              </a:rPr>
              <a:t>Рисунок – Структура персонала по </a:t>
            </a:r>
            <a:endParaRPr lang="ru-RU"/>
          </a:p>
          <a:p>
            <a:pPr algn="ctr"/>
            <a:r>
              <a:rPr lang="ru-RU">
                <a:cs typeface="Times New Roman" pitchFamily="18" charset="0"/>
              </a:rPr>
              <a:t>Образованию в среднем за 5 лет</a:t>
            </a:r>
            <a:endParaRPr lang="ru-RU"/>
          </a:p>
        </p:txBody>
      </p:sp>
      <p:sp>
        <p:nvSpPr>
          <p:cNvPr id="19464" name="Rectangle 48"/>
          <p:cNvSpPr>
            <a:spLocks noChangeArrowheads="1"/>
          </p:cNvSpPr>
          <p:nvPr/>
        </p:nvSpPr>
        <p:spPr bwMode="auto">
          <a:xfrm>
            <a:off x="0" y="127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65" name="Picture 4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001713"/>
            <a:ext cx="2895600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Rectangle 49"/>
          <p:cNvSpPr>
            <a:spLocks noChangeArrowheads="1"/>
          </p:cNvSpPr>
          <p:nvPr/>
        </p:nvSpPr>
        <p:spPr bwMode="auto">
          <a:xfrm>
            <a:off x="6483350" y="3260725"/>
            <a:ext cx="26606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>
                <a:cs typeface="Times New Roman" pitchFamily="18" charset="0"/>
              </a:rPr>
              <a:t>Рисунок – Гендерная структура </a:t>
            </a:r>
            <a:endParaRPr lang="ru-RU"/>
          </a:p>
          <a:p>
            <a:pPr algn="ctr"/>
            <a:r>
              <a:rPr lang="ru-RU">
                <a:cs typeface="Times New Roman" pitchFamily="18" charset="0"/>
              </a:rPr>
              <a:t>персонала ООО «АТОМ-СЗ»</a:t>
            </a: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7775" y="198438"/>
            <a:ext cx="6265863" cy="495300"/>
          </a:xfrm>
        </p:spPr>
        <p:txBody>
          <a:bodyPr spcFirstLastPara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ru-RU" dirty="0">
                <a:solidFill>
                  <a:schemeClr val="dk1"/>
                </a:solidFill>
                <a:latin typeface="+mn-lt"/>
                <a:sym typeface="Arial"/>
              </a:rPr>
              <a:t> </a:t>
            </a:r>
          </a:p>
        </p:txBody>
      </p:sp>
      <p:sp>
        <p:nvSpPr>
          <p:cNvPr id="20482" name="Прямоугольник 5"/>
          <p:cNvSpPr>
            <a:spLocks noChangeArrowheads="1"/>
          </p:cNvSpPr>
          <p:nvPr/>
        </p:nvSpPr>
        <p:spPr bwMode="auto">
          <a:xfrm>
            <a:off x="-1249363" y="0"/>
            <a:ext cx="10393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>
                <a:solidFill>
                  <a:srgbClr val="000000"/>
                </a:solidFill>
                <a:sym typeface="Arial" charset="0"/>
              </a:rPr>
              <a:t>Система мотивации ООО «АТОМ-СЗ»</a:t>
            </a:r>
          </a:p>
        </p:txBody>
      </p:sp>
      <p:graphicFrame>
        <p:nvGraphicFramePr>
          <p:cNvPr id="22563" name="Group 35"/>
          <p:cNvGraphicFramePr>
            <a:graphicFrameLocks noGrp="1"/>
          </p:cNvGraphicFramePr>
          <p:nvPr/>
        </p:nvGraphicFramePr>
        <p:xfrm>
          <a:off x="4146550" y="895350"/>
          <a:ext cx="4997450" cy="3343275"/>
        </p:xfrm>
        <a:graphic>
          <a:graphicData uri="http://schemas.openxmlformats.org/drawingml/2006/table">
            <a:tbl>
              <a:tblPr/>
              <a:tblGrid>
                <a:gridCol w="2573338"/>
                <a:gridCol w="2424112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Положительный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Отрицательный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Конкурентоспособность предприятия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труда не зависит от экономического положения, от трудовых усилий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труда зависит от образования, проф. подготовки и опыта работы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труда не побуждает персонал эффективно работать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Удовлетворенность в целом своей жизнью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труда дирекции ИТР и основной массы работников несправедлива по отношению к их трудовому вкладу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труда на предприятии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 уверенности в завтрашнем дне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Положение дел на предприятии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Плохое отношение работников к условиям труда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труда руководителей среднего звена справедлива по отношению к их трудовому вкладу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Низкая продуктивность труда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509" name="Rectangle 33"/>
          <p:cNvSpPr>
            <a:spLocks noChangeArrowheads="1"/>
          </p:cNvSpPr>
          <p:nvPr/>
        </p:nvSpPr>
        <p:spPr bwMode="auto">
          <a:xfrm>
            <a:off x="0" y="1581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0510" name="Picture 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1428750"/>
            <a:ext cx="36480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1" name="Rectangle 34"/>
          <p:cNvSpPr>
            <a:spLocks noChangeArrowheads="1"/>
          </p:cNvSpPr>
          <p:nvPr/>
        </p:nvSpPr>
        <p:spPr bwMode="auto">
          <a:xfrm>
            <a:off x="261938" y="3741738"/>
            <a:ext cx="32019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>
                <a:cs typeface="Times New Roman" pitchFamily="18" charset="0"/>
              </a:rPr>
              <a:t>Рисунок – Структура рангов ценностей</a:t>
            </a:r>
            <a:endParaRPr lang="ru-RU"/>
          </a:p>
          <a:p>
            <a:pPr algn="ctr"/>
            <a:r>
              <a:rPr lang="ru-RU">
                <a:cs typeface="Times New Roman" pitchFamily="18" charset="0"/>
              </a:rPr>
              <a:t> труда персонала ООО «АТОМ-СЗ»</a:t>
            </a:r>
            <a:endParaRPr lang="ru-RU"/>
          </a:p>
        </p:txBody>
      </p:sp>
      <p:sp>
        <p:nvSpPr>
          <p:cNvPr id="20512" name="Rectangle 36"/>
          <p:cNvSpPr>
            <a:spLocks noChangeArrowheads="1"/>
          </p:cNvSpPr>
          <p:nvPr/>
        </p:nvSpPr>
        <p:spPr bwMode="auto">
          <a:xfrm>
            <a:off x="4133850" y="4341813"/>
            <a:ext cx="46672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/>
              <a:t>Таблица - Положительные и отрицательные стороны </a:t>
            </a:r>
          </a:p>
          <a:p>
            <a:pPr algn="ctr"/>
            <a:r>
              <a:rPr lang="ru-RU"/>
              <a:t>удовлетворенности по значимости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7775" y="198438"/>
            <a:ext cx="6265863" cy="495300"/>
          </a:xfrm>
        </p:spPr>
        <p:txBody>
          <a:bodyPr spcFirstLastPara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ru-RU" dirty="0">
                <a:solidFill>
                  <a:schemeClr val="dk1"/>
                </a:solidFill>
                <a:latin typeface="+mn-lt"/>
                <a:sym typeface="Arial"/>
              </a:rPr>
              <a:t> </a:t>
            </a:r>
          </a:p>
        </p:txBody>
      </p:sp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>
            <a:off x="-695325" y="500063"/>
            <a:ext cx="993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>
                <a:latin typeface="Geometria"/>
              </a:rPr>
              <a:t>Мероприятия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284163" y="1560513"/>
            <a:ext cx="8074025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/>
            <a:r>
              <a:rPr lang="ru-RU" sz="1700"/>
              <a:t>1.	Совершенствовать систему оплаты труда;</a:t>
            </a:r>
          </a:p>
          <a:p>
            <a:pPr indent="450850" algn="just"/>
            <a:r>
              <a:rPr lang="ru-RU" sz="1700"/>
              <a:t>2.	Разработать набор социальных пакетов для персонала организации;</a:t>
            </a:r>
          </a:p>
          <a:p>
            <a:pPr indent="450850" algn="just"/>
            <a:r>
              <a:rPr lang="ru-RU" sz="1700"/>
              <a:t>3.	При наборе кандидатов на вакантные должности использовать индивидуальную карту мотиваторов потенциальных сотрудников;</a:t>
            </a:r>
          </a:p>
          <a:p>
            <a:pPr indent="450850" algn="just"/>
            <a:r>
              <a:rPr lang="ru-RU" sz="1700"/>
              <a:t>4.	Создать в организации систему предупреждения конфликтных ситуаций.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 txBox="1">
            <a:spLocks noGrp="1"/>
          </p:cNvSpPr>
          <p:nvPr>
            <p:ph type="ctrTitle"/>
          </p:nvPr>
        </p:nvSpPr>
        <p:spPr>
          <a:xfrm>
            <a:off x="1247775" y="198438"/>
            <a:ext cx="6265863" cy="495300"/>
          </a:xfrm>
        </p:spPr>
        <p:txBody>
          <a:bodyPr/>
          <a:lstStyle/>
          <a:p>
            <a:pPr eaLnBrk="1" hangingPunct="1">
              <a:buSzPts val="2800"/>
            </a:pPr>
            <a:r>
              <a:rPr lang="ru-RU" smtClean="0">
                <a:latin typeface="Geometria"/>
                <a:cs typeface="Arial" charset="0"/>
              </a:rPr>
              <a:t>Схема начисления заработной платы по категориям работников</a:t>
            </a: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0" y="911225"/>
          <a:ext cx="8934450" cy="4195763"/>
        </p:xfrm>
        <a:graphic>
          <a:graphicData uri="http://schemas.openxmlformats.org/drawingml/2006/table">
            <a:tbl>
              <a:tblPr/>
              <a:tblGrid>
                <a:gridCol w="3133725"/>
                <a:gridCol w="1671638"/>
                <a:gridCol w="1846262"/>
                <a:gridCol w="2282825"/>
              </a:tblGrid>
              <a:tr h="72866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Должность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Базовый оклад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Премия от прибыли, %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к окладу за выслугу лет (каждый год), %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Директор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(год)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Финансовый директор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(год)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Главный бухгалтер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(год)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Кассиры-операционисты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(год)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Менеджеры по продажам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( за месяц)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Старший менеджер по работе с клиентами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( за месяц)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Супервайзеры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(за месяц)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Торговые представитель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(за месяц)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Мерчендайзеры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(за месяц)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Водители-экспедиторы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42 000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(за месяц)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 txBox="1">
            <a:spLocks noGrp="1"/>
          </p:cNvSpPr>
          <p:nvPr>
            <p:ph type="ctrTitle"/>
          </p:nvPr>
        </p:nvSpPr>
        <p:spPr>
          <a:xfrm>
            <a:off x="1247775" y="198438"/>
            <a:ext cx="6265863" cy="495300"/>
          </a:xfrm>
        </p:spPr>
        <p:txBody>
          <a:bodyPr/>
          <a:lstStyle/>
          <a:p>
            <a:pPr eaLnBrk="1" hangingPunct="1">
              <a:buSzPts val="2800"/>
            </a:pPr>
            <a:r>
              <a:rPr lang="ru-RU" smtClean="0">
                <a:latin typeface="Geometria"/>
                <a:cs typeface="Arial" charset="0"/>
              </a:rPr>
              <a:t>Социальные пакеты для сотрудников ООО «АТОМ-СЗ»</a:t>
            </a:r>
            <a:r>
              <a:rPr lang="ru-RU" sz="1100" smtClean="0">
                <a:latin typeface="Geometria"/>
                <a:cs typeface="Arial" charset="0"/>
              </a:rPr>
              <a:t> </a:t>
            </a:r>
          </a:p>
        </p:txBody>
      </p:sp>
      <p:graphicFrame>
        <p:nvGraphicFramePr>
          <p:cNvPr id="23583" name="Group 31"/>
          <p:cNvGraphicFramePr>
            <a:graphicFrameLocks noGrp="1"/>
          </p:cNvGraphicFramePr>
          <p:nvPr/>
        </p:nvGraphicFramePr>
        <p:xfrm>
          <a:off x="125413" y="795338"/>
          <a:ext cx="9018587" cy="3992562"/>
        </p:xfrm>
        <a:graphic>
          <a:graphicData uri="http://schemas.openxmlformats.org/drawingml/2006/table">
            <a:tbl>
              <a:tblPr/>
              <a:tblGrid>
                <a:gridCol w="3038475"/>
                <a:gridCol w="3040062"/>
                <a:gridCol w="2940050"/>
              </a:tblGrid>
              <a:tr h="20955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Пакет №1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Пакет №2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Пакет №3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11313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Добровольное медицинское страхование - работнику, проработавшему в организации более 5 лет, предоставляется полис добровольного медицинского страхования на сумму 5 000 руб. в год, которую он может использовать на определенные медицинские услуги.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посещения фитнес-клуба - организация предлагает два вида: организация покупает абонемент на сумму 4 000 руб. в год в определенном фитнес- клубе, или выплата этой суммы работнику для того что бы он мог заниматься в любом другом фитнес-клубе, но при этом если для покупки абонемента этой суммы не хватает, то сотрудник самостоятельно оплачивает разницу.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обучения, дополнительного образования сотрудников отработавших в организации от двух лет, как полная оплата обучения</a:t>
                      </a:r>
                    </a:p>
                    <a:p>
                      <a:pPr marL="0" marR="0" lvl="0" indent="0" algn="l" defTabSz="6858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работодателем, так и частичная, в пределах 5 000 руб., либо беспроцентное кредитование работника на ту же сумму, на образовательные цели.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9096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Компенсация услуг сотовой связи - организация оплачивает безлимитную корпоративную сотовую связь на сумму 1 000 руб. в месяц, выбирая оператора на свое усмотрение.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обедов - организация выплачивает сотруднику сумму в размере 1 000 руб. один раз в месяц.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времени болезни - организация предоставляет работникам возможность отсутствовать до недели в год по причине болезни, без предоставления им больничного листа работодателю с сохранением оклада.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6993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дополнительных выходных - организация предоставляет один оплачиваемый день в месяц - так называемый личный или детский день с сохранением оклада.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дополнительных выходных - организация предоставляет один оплачиваемый день в месяц - так называемый личный или детский день с сохранением оклада.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дополнительных выходных организация предоставляет один оплачиваемый день в месяц - так называемый личный или детский день с сохранением оклада.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16 000 руб.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14 000 руб.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 руб.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 txBox="1">
            <a:spLocks noGrp="1"/>
          </p:cNvSpPr>
          <p:nvPr>
            <p:ph type="ctrTitle" idx="4294967295"/>
          </p:nvPr>
        </p:nvSpPr>
        <p:spPr>
          <a:xfrm>
            <a:off x="1247775" y="198438"/>
            <a:ext cx="6265863" cy="495300"/>
          </a:xfrm>
        </p:spPr>
        <p:txBody>
          <a:bodyPr/>
          <a:lstStyle/>
          <a:p>
            <a:pPr algn="ctr" eaLnBrk="1" hangingPunct="1">
              <a:buSzPts val="2800"/>
            </a:pPr>
            <a:r>
              <a:rPr lang="ru-RU" sz="1800" smtClean="0">
                <a:latin typeface="Geometria"/>
                <a:cs typeface="Arial" charset="0"/>
              </a:rPr>
              <a:t>Экономический эффект от предложенных мероприятий</a:t>
            </a:r>
          </a:p>
        </p:txBody>
      </p:sp>
      <p:graphicFrame>
        <p:nvGraphicFramePr>
          <p:cNvPr id="24616" name="Group 40"/>
          <p:cNvGraphicFramePr>
            <a:graphicFrameLocks noGrp="1"/>
          </p:cNvGraphicFramePr>
          <p:nvPr/>
        </p:nvGraphicFramePr>
        <p:xfrm>
          <a:off x="406400" y="1246188"/>
          <a:ext cx="8513763" cy="3057525"/>
        </p:xfrm>
        <a:graphic>
          <a:graphicData uri="http://schemas.openxmlformats.org/drawingml/2006/table">
            <a:tbl>
              <a:tblPr/>
              <a:tblGrid>
                <a:gridCol w="3255963"/>
                <a:gridCol w="1706562"/>
                <a:gridCol w="1182688"/>
                <a:gridCol w="2368550"/>
              </a:tblGrid>
              <a:tr h="54768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Отклонения, тыс. руб.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Выручка, тыс.руб.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97500,5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146250, 75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48750,3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Себестоимость, тыс.руб.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72441,6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108662, 4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36220,8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Валовая прибыль, тыс.руб.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22232,1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37558,3 5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15326,3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Чистая прибыль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17689,1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26533,6 5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8844,55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Экономический эффект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charset="0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  <a:sym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12529,45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 txBox="1">
            <a:spLocks noGrp="1"/>
          </p:cNvSpPr>
          <p:nvPr>
            <p:ph type="title"/>
          </p:nvPr>
        </p:nvSpPr>
        <p:spPr>
          <a:xfrm>
            <a:off x="1762125" y="1847850"/>
            <a:ext cx="5530850" cy="620713"/>
          </a:xfrm>
        </p:spPr>
        <p:txBody>
          <a:bodyPr/>
          <a:lstStyle/>
          <a:p>
            <a:pPr algn="ctr" eaLnBrk="1" hangingPunct="1">
              <a:buSzPts val="2800"/>
            </a:pPr>
            <a:r>
              <a:rPr lang="ru-RU" sz="2400" smtClean="0">
                <a:latin typeface="Geometria"/>
                <a:cs typeface="Arial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мму1">
  <a:themeElements>
    <a:clrScheme name="Другая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C00"/>
      </a:accent1>
      <a:accent2>
        <a:srgbClr val="212121"/>
      </a:accent2>
      <a:accent3>
        <a:srgbClr val="D8D8D8"/>
      </a:accent3>
      <a:accent4>
        <a:srgbClr val="7F7F7F"/>
      </a:accent4>
      <a:accent5>
        <a:srgbClr val="F8FFB3"/>
      </a:accent5>
      <a:accent6>
        <a:srgbClr val="EEFF41"/>
      </a:accent6>
      <a:hlink>
        <a:srgbClr val="171717"/>
      </a:hlink>
      <a:folHlink>
        <a:srgbClr val="B2B2B2"/>
      </a:folHlink>
    </a:clrScheme>
    <a:fontScheme name="ММУ">
      <a:majorFont>
        <a:latin typeface="Geometria"/>
        <a:ea typeface=""/>
        <a:cs typeface=""/>
      </a:majorFont>
      <a:minorFont>
        <a:latin typeface="Geomet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для ВКР">
  <a:themeElements>
    <a:clrScheme name="Другая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C00"/>
      </a:accent1>
      <a:accent2>
        <a:srgbClr val="212121"/>
      </a:accent2>
      <a:accent3>
        <a:srgbClr val="D8D8D8"/>
      </a:accent3>
      <a:accent4>
        <a:srgbClr val="7F7F7F"/>
      </a:accent4>
      <a:accent5>
        <a:srgbClr val="F8FFB3"/>
      </a:accent5>
      <a:accent6>
        <a:srgbClr val="EEFF41"/>
      </a:accent6>
      <a:hlink>
        <a:srgbClr val="171717"/>
      </a:hlink>
      <a:folHlink>
        <a:srgbClr val="B2B2B2"/>
      </a:folHlink>
    </a:clrScheme>
    <a:fontScheme name="ММУ">
      <a:majorFont>
        <a:latin typeface="Geometria"/>
        <a:ea typeface=""/>
        <a:cs typeface=""/>
      </a:majorFont>
      <a:minorFont>
        <a:latin typeface="Geomet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для ВКР">
  <a:themeElements>
    <a:clrScheme name="Другая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C00"/>
      </a:accent1>
      <a:accent2>
        <a:srgbClr val="212121"/>
      </a:accent2>
      <a:accent3>
        <a:srgbClr val="D8D8D8"/>
      </a:accent3>
      <a:accent4>
        <a:srgbClr val="7F7F7F"/>
      </a:accent4>
      <a:accent5>
        <a:srgbClr val="F8FFB3"/>
      </a:accent5>
      <a:accent6>
        <a:srgbClr val="EEFF41"/>
      </a:accent6>
      <a:hlink>
        <a:srgbClr val="171717"/>
      </a:hlink>
      <a:folHlink>
        <a:srgbClr val="B2B2B2"/>
      </a:folHlink>
    </a:clrScheme>
    <a:fontScheme name="ММУ">
      <a:majorFont>
        <a:latin typeface="Geometria"/>
        <a:ea typeface=""/>
        <a:cs typeface=""/>
      </a:majorFont>
      <a:minorFont>
        <a:latin typeface="Geomet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для ВКР">
  <a:themeElements>
    <a:clrScheme name="Другая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CC00"/>
      </a:accent1>
      <a:accent2>
        <a:srgbClr val="212121"/>
      </a:accent2>
      <a:accent3>
        <a:srgbClr val="D8D8D8"/>
      </a:accent3>
      <a:accent4>
        <a:srgbClr val="7F7F7F"/>
      </a:accent4>
      <a:accent5>
        <a:srgbClr val="F8FFB3"/>
      </a:accent5>
      <a:accent6>
        <a:srgbClr val="EEFF41"/>
      </a:accent6>
      <a:hlink>
        <a:srgbClr val="171717"/>
      </a:hlink>
      <a:folHlink>
        <a:srgbClr val="B2B2B2"/>
      </a:folHlink>
    </a:clrScheme>
    <a:fontScheme name="ММУ">
      <a:majorFont>
        <a:latin typeface="Geometria"/>
        <a:ea typeface=""/>
        <a:cs typeface=""/>
      </a:majorFont>
      <a:minorFont>
        <a:latin typeface="Geomet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мму1</Template>
  <TotalTime>311</TotalTime>
  <Words>969</Words>
  <Application>Microsoft Office PowerPoint</Application>
  <PresentationFormat>Экран (16:9)</PresentationFormat>
  <Paragraphs>263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11</vt:i4>
      </vt:variant>
    </vt:vector>
  </HeadingPairs>
  <TitlesOfParts>
    <vt:vector size="25" baseType="lpstr">
      <vt:lpstr>Arial</vt:lpstr>
      <vt:lpstr>Geometria</vt:lpstr>
      <vt:lpstr>Calibri</vt:lpstr>
      <vt:lpstr>Times New Roman</vt:lpstr>
      <vt:lpstr>Wingdings 2</vt:lpstr>
      <vt:lpstr>Wingdings</vt:lpstr>
      <vt:lpstr>Тема мму1</vt:lpstr>
      <vt:lpstr>Тема для ВКР</vt:lpstr>
      <vt:lpstr>1_Тема для ВКР</vt:lpstr>
      <vt:lpstr>2_Тема для ВКР</vt:lpstr>
      <vt:lpstr>Тема мму1</vt:lpstr>
      <vt:lpstr>Тема мму1</vt:lpstr>
      <vt:lpstr>1_Тема для ВКР</vt:lpstr>
      <vt:lpstr>1_Тема для ВКР</vt:lpstr>
      <vt:lpstr>АНОВО «МОСКОВСКИЙ МЕЖДУНАРОДНЫЙ УНИВЕРСИТЕТ»</vt:lpstr>
      <vt:lpstr>Введение</vt:lpstr>
      <vt:lpstr>Организационно-экономическая характеристика ООО «АТОМ-СЗ» </vt:lpstr>
      <vt:lpstr>Система мотивации ООО «АТОМ-СЗ» </vt:lpstr>
      <vt:lpstr>Анализ кадрового состава ООО «АТОМ-СЗ» </vt:lpstr>
      <vt:lpstr> </vt:lpstr>
      <vt:lpstr> </vt:lpstr>
      <vt:lpstr>Схема начисления заработной платы по категориям работников</vt:lpstr>
      <vt:lpstr>Социальные пакеты для сотрудников ООО «АТОМ-СЗ» </vt:lpstr>
      <vt:lpstr>Экономический эффект от предложенных мероприятий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вуза</dc:title>
  <dc:creator>dns</dc:creator>
  <cp:lastModifiedBy>user</cp:lastModifiedBy>
  <cp:revision>25</cp:revision>
  <dcterms:created xsi:type="dcterms:W3CDTF">2022-09-05T17:49:17Z</dcterms:created>
  <dcterms:modified xsi:type="dcterms:W3CDTF">2026-02-07T18:50:00Z</dcterms:modified>
</cp:coreProperties>
</file>