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930188" cy="9144000"/>
  <p:notesSz cx="9144000" cy="12930188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251"/>
  </p:normalViewPr>
  <p:slideViewPr>
    <p:cSldViewPr snapToGrid="0" snapToObjects="1">
      <p:cViewPr varScale="1">
        <p:scale>
          <a:sx n="60" d="100"/>
          <a:sy n="60" d="100"/>
        </p:scale>
        <p:origin x="177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5396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929616" cy="9144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" name="Image 0" descr="/mnt/data/assets_synergy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58368"/>
            <a:ext cx="3794760" cy="96012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2359152"/>
            <a:ext cx="12929616" cy="4846320"/>
          </a:xfrm>
          <a:prstGeom prst="rect">
            <a:avLst/>
          </a:prstGeom>
          <a:solidFill>
            <a:srgbClr val="858B9A"/>
          </a:solidFill>
          <a:ln w="12700">
            <a:solidFill>
              <a:srgbClr val="858B9A">
                <a:alpha val="0"/>
              </a:srgbClr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0" y="4434840"/>
            <a:ext cx="182880" cy="1691640"/>
          </a:xfrm>
          <a:prstGeom prst="rect">
            <a:avLst/>
          </a:prstGeom>
          <a:solidFill>
            <a:srgbClr val="E30613"/>
          </a:solidFill>
          <a:ln w="12700">
            <a:solidFill>
              <a:srgbClr val="E30613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600200" y="2487168"/>
            <a:ext cx="9829800" cy="118872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/>
          </a:bodyPr>
          <a:lstStyle/>
          <a:p>
            <a:pPr marL="0" indent="0" algn="ctr">
              <a:lnSpc>
                <a:spcPct val="86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АВТОНОМНАЯ НЕКОММЕРЧЕСКАЯ ОРГАНИЗАЦИЯ ВЫСШЕГО ОБРАЗОВАНИЯ</a:t>
            </a:r>
            <a:endParaRPr lang="en-US" sz="1700" dirty="0"/>
          </a:p>
          <a:p>
            <a:pPr marL="0" indent="0" algn="ctr">
              <a:lnSpc>
                <a:spcPct val="86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«МОСКОВСКИЙ УНИВЕРСИТЕТ «СИНЕРГИЯ»</a:t>
            </a:r>
            <a:endParaRPr lang="en-US" sz="1700" dirty="0"/>
          </a:p>
          <a:p>
            <a:pPr marL="0" indent="0" algn="ctr">
              <a:lnSpc>
                <a:spcPct val="86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Юридический факультет</a:t>
            </a:r>
            <a:endParaRPr lang="en-US" sz="1700" dirty="0"/>
          </a:p>
          <a:p>
            <a:pPr marL="0" indent="0" algn="ctr">
              <a:lnSpc>
                <a:spcPct val="86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Кафедра Правового регулирования бизнеса и гражданского судопроизводства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3429000" y="3904488"/>
            <a:ext cx="6126480" cy="82296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/>
          </a:bodyPr>
          <a:lstStyle/>
          <a:p>
            <a:pPr marL="0" indent="0" algn="ctr">
              <a:lnSpc>
                <a:spcPct val="8600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ОТЧЕТ</a:t>
            </a:r>
            <a:endParaRPr lang="en-US" sz="2200" dirty="0"/>
          </a:p>
          <a:p>
            <a:pPr marL="0" indent="0" algn="ctr">
              <a:lnSpc>
                <a:spcPct val="8600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прохождении учебной практики</a:t>
            </a:r>
            <a:endParaRPr lang="en-US" sz="2200" dirty="0"/>
          </a:p>
        </p:txBody>
      </p:sp>
      <p:sp>
        <p:nvSpPr>
          <p:cNvPr id="8" name="Text 5"/>
          <p:cNvSpPr/>
          <p:nvPr/>
        </p:nvSpPr>
        <p:spPr>
          <a:xfrm>
            <a:off x="2606040" y="5047488"/>
            <a:ext cx="7818120" cy="82296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/>
          </a:bodyPr>
          <a:lstStyle/>
          <a:p>
            <a:pPr marL="0" indent="0" algn="ctr">
              <a:lnSpc>
                <a:spcPct val="86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профессиональному модулю</a:t>
            </a:r>
            <a:endParaRPr lang="en-US" sz="2100" dirty="0"/>
          </a:p>
          <a:p>
            <a:pPr marL="0" indent="0" algn="ctr">
              <a:lnSpc>
                <a:spcPct val="86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ПМ.01 Правоприменительная деятельность</a:t>
            </a:r>
            <a:endParaRPr lang="en-US" sz="2100" dirty="0"/>
          </a:p>
        </p:txBody>
      </p:sp>
      <p:sp>
        <p:nvSpPr>
          <p:cNvPr id="9" name="Text 6"/>
          <p:cNvSpPr/>
          <p:nvPr/>
        </p:nvSpPr>
        <p:spPr>
          <a:xfrm>
            <a:off x="1554480" y="5989320"/>
            <a:ext cx="9875520" cy="36576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/>
          </a:bodyPr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2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период с «__» __________ 2026 г. по «__» __________ 2026 г.</a:t>
            </a:r>
            <a:endParaRPr lang="en-US" sz="2050" dirty="0"/>
          </a:p>
        </p:txBody>
      </p:sp>
      <p:sp>
        <p:nvSpPr>
          <p:cNvPr id="10" name="Text 7"/>
          <p:cNvSpPr/>
          <p:nvPr/>
        </p:nvSpPr>
        <p:spPr>
          <a:xfrm>
            <a:off x="3063240" y="6565392"/>
            <a:ext cx="6858000" cy="347472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/>
          </a:bodyPr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2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Специальность 40.02.04 «Юриспруденция»</a:t>
            </a:r>
            <a:endParaRPr lang="en-US" sz="2050" dirty="0"/>
          </a:p>
        </p:txBody>
      </p:sp>
      <p:sp>
        <p:nvSpPr>
          <p:cNvPr id="11" name="Text 8"/>
          <p:cNvSpPr/>
          <p:nvPr/>
        </p:nvSpPr>
        <p:spPr>
          <a:xfrm>
            <a:off x="640080" y="7388352"/>
            <a:ext cx="10287000" cy="100584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/>
          </a:bodyPr>
          <a:lstStyle/>
          <a:p>
            <a:pPr marL="0" indent="0" algn="l">
              <a:lnSpc>
                <a:spcPct val="82000"/>
              </a:lnSpc>
              <a:buNone/>
            </a:pPr>
            <a:r>
              <a:rPr lang="en-US" sz="1900" dirty="0">
                <a:solidFill>
                  <a:srgbClr val="E306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ФИО обучающегося: _________________________________________</a:t>
            </a:r>
            <a:endParaRPr lang="en-US" sz="1900" dirty="0"/>
          </a:p>
          <a:p>
            <a:pPr marL="0" indent="0" algn="l">
              <a:lnSpc>
                <a:spcPct val="82000"/>
              </a:lnSpc>
              <a:buNone/>
            </a:pPr>
            <a:r>
              <a:rPr lang="en-US" sz="1900" dirty="0">
                <a:solidFill>
                  <a:srgbClr val="E306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Группа: _________________________________________________</a:t>
            </a:r>
            <a:endParaRPr lang="en-US" sz="1900" dirty="0"/>
          </a:p>
          <a:p>
            <a:pPr marL="0" indent="0" algn="l">
              <a:lnSpc>
                <a:spcPct val="82000"/>
              </a:lnSpc>
              <a:buNone/>
            </a:pPr>
            <a:r>
              <a:rPr lang="en-US" sz="1900" dirty="0">
                <a:solidFill>
                  <a:srgbClr val="E306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ФИО Руководителя: _______________________________________</a:t>
            </a:r>
            <a:endParaRPr lang="en-US" sz="1900" dirty="0"/>
          </a:p>
        </p:txBody>
      </p:sp>
      <p:pic>
        <p:nvPicPr>
          <p:cNvPr id="12" name="Image 1" descr="/mnt/data/assets_synergy_rhin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84280" y="8156448"/>
            <a:ext cx="1207008" cy="685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929616" cy="9144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2029968"/>
            <a:ext cx="12929616" cy="5998464"/>
          </a:xfrm>
          <a:prstGeom prst="rect">
            <a:avLst/>
          </a:prstGeom>
          <a:solidFill>
            <a:srgbClr val="F2F2F2"/>
          </a:solidFill>
          <a:ln w="12700">
            <a:solidFill>
              <a:srgbClr val="F2F2F2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621792"/>
            <a:ext cx="182880" cy="1051560"/>
          </a:xfrm>
          <a:prstGeom prst="rect">
            <a:avLst/>
          </a:prstGeom>
          <a:solidFill>
            <a:srgbClr val="E30613"/>
          </a:solidFill>
          <a:ln w="12700">
            <a:solidFill>
              <a:srgbClr val="E30613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58368" y="438912"/>
            <a:ext cx="11750040" cy="123444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/>
          </a:bodyPr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3400" dirty="0">
                <a:solidFill>
                  <a:srgbClr val="E306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</a:t>
            </a:r>
            <a:endParaRPr lang="en-US" sz="3400" dirty="0"/>
          </a:p>
        </p:txBody>
      </p:sp>
      <p:pic>
        <p:nvPicPr>
          <p:cNvPr id="6" name="Image 0" descr="/mnt/data/assets_synergy_rhin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84280" y="8156448"/>
            <a:ext cx="1207008" cy="68580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31520" y="2395728"/>
            <a:ext cx="11612880" cy="516636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/>
          </a:bodyPr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I. Инструктаж по пожарной безопасности, охране труда, технике безопасности, санитарно-эпидемиологическим правилам и гигиеническим нормативам</a:t>
            </a:r>
            <a:endParaRPr lang="en-US" sz="2000" dirty="0"/>
          </a:p>
          <a:p>
            <a:pPr marL="0" indent="0" algn="l">
              <a:lnSpc>
                <a:spcPct val="92000"/>
              </a:lnSpc>
              <a:buNone/>
            </a:pPr>
            <a:endParaRPr lang="en-US" sz="2000" dirty="0"/>
          </a:p>
          <a:p>
            <a:pPr marL="0" indent="0" algn="l">
              <a:lnSpc>
                <a:spcPct val="92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II. Нормативно-правовая база: источники материального и процессуального права в Российской Федерации</a:t>
            </a:r>
            <a:endParaRPr lang="en-US" sz="2000" dirty="0"/>
          </a:p>
          <a:p>
            <a:pPr marL="0" indent="0" algn="l">
              <a:lnSpc>
                <a:spcPct val="92000"/>
              </a:lnSpc>
              <a:buNone/>
            </a:pPr>
            <a:endParaRPr lang="en-US" sz="2000" dirty="0"/>
          </a:p>
          <a:p>
            <a:pPr marL="0" indent="0" algn="l">
              <a:lnSpc>
                <a:spcPct val="92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III. Общая характеристика базы практики и организация документооборота</a:t>
            </a:r>
            <a:endParaRPr lang="en-US" sz="2000" dirty="0"/>
          </a:p>
          <a:p>
            <a:pPr marL="0" indent="0" algn="l">
              <a:lnSpc>
                <a:spcPct val="92000"/>
              </a:lnSpc>
              <a:buNone/>
            </a:pPr>
            <a:endParaRPr lang="en-US" sz="2000" dirty="0"/>
          </a:p>
          <a:p>
            <a:pPr marL="0" indent="0" algn="l">
              <a:lnSpc>
                <a:spcPct val="92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IV. Экспериментально-практическая работа по ВД 1. Правоприменительная деятельность</a:t>
            </a:r>
            <a:endParaRPr lang="en-US" sz="2000" dirty="0"/>
          </a:p>
          <a:p>
            <a:pPr marL="0" indent="0" algn="l">
              <a:lnSpc>
                <a:spcPct val="92000"/>
              </a:lnSpc>
              <a:buNone/>
            </a:pPr>
            <a:endParaRPr lang="en-US" sz="2000" dirty="0"/>
          </a:p>
          <a:p>
            <a:pPr marL="0" indent="0" algn="l">
              <a:lnSpc>
                <a:spcPct val="92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V. Результаты систематизации материалов по практике</a:t>
            </a:r>
            <a:endParaRPr lang="en-US" sz="2000" dirty="0"/>
          </a:p>
          <a:p>
            <a:pPr marL="0" indent="0" algn="l">
              <a:lnSpc>
                <a:spcPct val="92000"/>
              </a:lnSpc>
              <a:buNone/>
            </a:pPr>
            <a:endParaRPr lang="en-US" sz="2000" dirty="0"/>
          </a:p>
          <a:p>
            <a:pPr marL="0" indent="0" algn="l">
              <a:lnSpc>
                <a:spcPct val="92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VI. Кейс № 7: технология подготовки правоприменительных актов, экспертиза и проект определения суда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929616" cy="9144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2029968"/>
            <a:ext cx="12929616" cy="5998464"/>
          </a:xfrm>
          <a:prstGeom prst="rect">
            <a:avLst/>
          </a:prstGeom>
          <a:solidFill>
            <a:srgbClr val="F2F2F2"/>
          </a:solidFill>
          <a:ln w="12700">
            <a:solidFill>
              <a:srgbClr val="F2F2F2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621792"/>
            <a:ext cx="182880" cy="1051560"/>
          </a:xfrm>
          <a:prstGeom prst="rect">
            <a:avLst/>
          </a:prstGeom>
          <a:solidFill>
            <a:srgbClr val="E30613"/>
          </a:solidFill>
          <a:ln w="12700">
            <a:solidFill>
              <a:srgbClr val="E30613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58368" y="438912"/>
            <a:ext cx="11750040" cy="123444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/>
          </a:bodyPr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3000" dirty="0">
                <a:solidFill>
                  <a:srgbClr val="E306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техники безопасности в организации/органе – месте прохождения практики</a:t>
            </a:r>
            <a:endParaRPr lang="en-US" sz="3000" dirty="0"/>
          </a:p>
        </p:txBody>
      </p:sp>
      <p:pic>
        <p:nvPicPr>
          <p:cNvPr id="6" name="Image 0" descr="/mnt/data/assets_synergy_rhin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84280" y="8156448"/>
            <a:ext cx="1207008" cy="68580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49808" y="2468880"/>
            <a:ext cx="11384280" cy="45262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>
              <a:lnSpc>
                <a:spcPct val="95000"/>
              </a:lnSpc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пройти вводный инструктаж и выполнять правила внутреннего распорядка базы практики: пропускной режим, деловой стиль, субординация, запрет разглашения персональных данных и служебной информации;
</a:t>
            </a:r>
            <a:endParaRPr lang="en-US" sz="1800" dirty="0"/>
          </a:p>
          <a:p>
            <a:pPr>
              <a:lnSpc>
                <a:spcPct val="95000"/>
              </a:lnSpc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соблюдать требования пожарной безопасности: знать пути эвакуации, расположение первичных средств пожаротушения, порядок сообщения о пожаре и запрет применения неисправного электрооборудования;
</a:t>
            </a:r>
            <a:endParaRPr lang="en-US" sz="1800" dirty="0"/>
          </a:p>
          <a:p>
            <a:pPr>
              <a:lnSpc>
                <a:spcPct val="95000"/>
              </a:lnSpc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работать с правовыми базами, ЭБС и LMS только под разрешенной учетной записью; не копировать материалы, содержащие персональные данные, без законного основания;
</a:t>
            </a:r>
            <a:endParaRPr lang="en-US" sz="1800" dirty="0"/>
          </a:p>
          <a:p>
            <a:pPr>
              <a:lnSpc>
                <a:spcPct val="95000"/>
              </a:lnSpc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подготовке проектов документов использовать проверенные редакции НПА, фиксировать дату обращения к источнику и согласовывать спорные правовые позиции с руководителем практики.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713232" y="7470648"/>
            <a:ext cx="10972800" cy="347472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/>
          </a:bodyPr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95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Нормативная основа: ТК РФ ст. 214–215; Федеральный закон от 21.12.1994 № 69-ФЗ; Федеральный закон от 30.03.1999 № 52-ФЗ; Федеральный закон от 27.07.2006 № 152-ФЗ.</a:t>
            </a:r>
            <a:endParaRPr lang="en-US" sz="9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929616" cy="9144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621792"/>
            <a:ext cx="182880" cy="1051560"/>
          </a:xfrm>
          <a:prstGeom prst="rect">
            <a:avLst/>
          </a:prstGeom>
          <a:solidFill>
            <a:srgbClr val="E30613"/>
          </a:solidFill>
          <a:ln w="12700">
            <a:solidFill>
              <a:srgbClr val="E30613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58368" y="438912"/>
            <a:ext cx="11750040" cy="123444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/>
          </a:bodyPr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3100" dirty="0">
                <a:solidFill>
                  <a:srgbClr val="E306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Нормативно-правовые акты – источники материального права в Российской Федерации</a:t>
            </a:r>
            <a:endParaRPr lang="en-US" sz="3100" dirty="0"/>
          </a:p>
        </p:txBody>
      </p:sp>
      <p:pic>
        <p:nvPicPr>
          <p:cNvPr id="6" name="Image 0" descr="/mnt/data/assets_synergy_rhin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84280" y="8156448"/>
            <a:ext cx="1207008" cy="6858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46120" y="2331720"/>
            <a:ext cx="0" cy="0"/>
          </a:xfrm>
          <a:prstGeom prst="rect">
            <a:avLst/>
          </a:prstGeom>
          <a:solidFill>
            <a:srgbClr val="F2F2F2"/>
          </a:solidFill>
          <a:ln w="12700">
            <a:solidFill>
              <a:srgbClr val="F2F2F2">
                <a:alpha val="0"/>
              </a:srgbClr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4727448" y="2395728"/>
            <a:ext cx="3474720" cy="621792"/>
          </a:xfrm>
          <a:prstGeom prst="rect">
            <a:avLst/>
          </a:prstGeom>
          <a:solidFill>
            <a:srgbClr val="CFE2F3"/>
          </a:solidFill>
          <a:ln w="12700">
            <a:solidFill>
              <a:srgbClr val="5B9BD5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800600" y="2459736"/>
            <a:ext cx="3328416" cy="493776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Autofit/>
          </a:bodyPr>
          <a:lstStyle/>
          <a:p>
            <a:pPr marL="0" indent="0" algn="ctr">
              <a:lnSpc>
                <a:spcPct val="82000"/>
              </a:lnSpc>
              <a:buNone/>
            </a:pPr>
            <a:r>
              <a:rPr lang="en-US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договоры РФ</a:t>
            </a:r>
            <a:endParaRPr lang="en-US" dirty="0"/>
          </a:p>
          <a:p>
            <a:pPr marL="0" indent="0" algn="ctr">
              <a:lnSpc>
                <a:spcPct val="82000"/>
              </a:lnSpc>
              <a:buNone/>
            </a:pPr>
            <a:r>
              <a:rPr lang="en-US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(ч. 4 ст. 15 Конституции РФ)</a:t>
            </a:r>
            <a:endParaRPr lang="en-US" dirty="0"/>
          </a:p>
        </p:txBody>
      </p:sp>
      <p:sp>
        <p:nvSpPr>
          <p:cNvPr id="10" name="Shape 7"/>
          <p:cNvSpPr/>
          <p:nvPr/>
        </p:nvSpPr>
        <p:spPr>
          <a:xfrm>
            <a:off x="4370832" y="3246120"/>
            <a:ext cx="4187952" cy="621792"/>
          </a:xfrm>
          <a:prstGeom prst="rect">
            <a:avLst/>
          </a:prstGeom>
          <a:solidFill>
            <a:srgbClr val="EAF3FB"/>
          </a:solidFill>
          <a:ln w="12700">
            <a:solidFill>
              <a:srgbClr val="5B9BD5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4443984" y="3310128"/>
            <a:ext cx="4041648" cy="493776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marL="0" indent="0" algn="ctr">
              <a:lnSpc>
                <a:spcPct val="82000"/>
              </a:lnSpc>
              <a:buNone/>
            </a:pPr>
            <a:r>
              <a:rPr lang="en-US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РФ</a:t>
            </a:r>
            <a:endParaRPr lang="en-US" dirty="0"/>
          </a:p>
          <a:p>
            <a:pPr marL="0" indent="0" algn="ctr">
              <a:lnSpc>
                <a:spcPct val="82000"/>
              </a:lnSpc>
              <a:buNone/>
            </a:pPr>
            <a:r>
              <a:rPr lang="en-US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(высшая юридическая сила)</a:t>
            </a:r>
            <a:endParaRPr lang="en-US" dirty="0"/>
          </a:p>
        </p:txBody>
      </p:sp>
      <p:sp>
        <p:nvSpPr>
          <p:cNvPr id="12" name="Shape 9"/>
          <p:cNvSpPr/>
          <p:nvPr/>
        </p:nvSpPr>
        <p:spPr>
          <a:xfrm>
            <a:off x="4014216" y="4096512"/>
            <a:ext cx="4901184" cy="621792"/>
          </a:xfrm>
          <a:prstGeom prst="rect">
            <a:avLst/>
          </a:prstGeom>
          <a:solidFill>
            <a:srgbClr val="EAF3FB"/>
          </a:solidFill>
          <a:ln w="12700">
            <a:solidFill>
              <a:srgbClr val="5B9BD5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4087368" y="4160520"/>
            <a:ext cx="4754880" cy="493776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marL="0" indent="0" algn="ctr">
              <a:lnSpc>
                <a:spcPct val="82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Федеральные законы и кодексы</a:t>
            </a:r>
            <a:endParaRPr lang="en-US" sz="1600" dirty="0"/>
          </a:p>
          <a:p>
            <a:pPr marL="0" indent="0" algn="ctr">
              <a:lnSpc>
                <a:spcPct val="82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ГК РФ, СК РФ, ТК РФ, УК РФ, КоАП РФ, 273-ФЗ</a:t>
            </a:r>
            <a:endParaRPr lang="en-US" sz="1600" dirty="0"/>
          </a:p>
        </p:txBody>
      </p:sp>
      <p:sp>
        <p:nvSpPr>
          <p:cNvPr id="14" name="Shape 11"/>
          <p:cNvSpPr/>
          <p:nvPr/>
        </p:nvSpPr>
        <p:spPr>
          <a:xfrm>
            <a:off x="3657600" y="4946904"/>
            <a:ext cx="5614416" cy="621792"/>
          </a:xfrm>
          <a:prstGeom prst="rect">
            <a:avLst/>
          </a:prstGeom>
          <a:solidFill>
            <a:srgbClr val="EAF3FB"/>
          </a:solidFill>
          <a:ln w="12700">
            <a:solidFill>
              <a:srgbClr val="5B9BD5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3730752" y="5010912"/>
            <a:ext cx="5468112" cy="493776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marL="0" indent="0" algn="ctr">
              <a:lnSpc>
                <a:spcPct val="82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субъектов РФ</a:t>
            </a:r>
            <a:endParaRPr lang="en-US" sz="1600" dirty="0"/>
          </a:p>
          <a:p>
            <a:pPr marL="0" indent="0" algn="ctr">
              <a:lnSpc>
                <a:spcPct val="82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законодательство Москвы и регионов</a:t>
            </a:r>
            <a:endParaRPr lang="en-US" sz="1600" dirty="0"/>
          </a:p>
        </p:txBody>
      </p:sp>
      <p:sp>
        <p:nvSpPr>
          <p:cNvPr id="16" name="Shape 13"/>
          <p:cNvSpPr/>
          <p:nvPr/>
        </p:nvSpPr>
        <p:spPr>
          <a:xfrm>
            <a:off x="3300984" y="5797296"/>
            <a:ext cx="6327648" cy="621792"/>
          </a:xfrm>
          <a:prstGeom prst="rect">
            <a:avLst/>
          </a:prstGeom>
          <a:solidFill>
            <a:srgbClr val="EAF3FB"/>
          </a:solidFill>
          <a:ln w="12700">
            <a:solidFill>
              <a:srgbClr val="5B9BD5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3374136" y="5861304"/>
            <a:ext cx="6181344" cy="493776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marL="0" indent="0" algn="ctr">
              <a:lnSpc>
                <a:spcPct val="82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Подзаконные и локальные акты</a:t>
            </a:r>
            <a:endParaRPr lang="en-US" sz="1600" dirty="0"/>
          </a:p>
          <a:p>
            <a:pPr marL="0" indent="0" algn="ctr">
              <a:lnSpc>
                <a:spcPct val="82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указы, постановления, ЛНА организации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929616" cy="9144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2029968"/>
            <a:ext cx="12929616" cy="5998464"/>
          </a:xfrm>
          <a:prstGeom prst="rect">
            <a:avLst/>
          </a:prstGeom>
          <a:solidFill>
            <a:srgbClr val="F2F2F2"/>
          </a:solidFill>
          <a:ln w="12700">
            <a:solidFill>
              <a:srgbClr val="F2F2F2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621792"/>
            <a:ext cx="182880" cy="1051560"/>
          </a:xfrm>
          <a:prstGeom prst="rect">
            <a:avLst/>
          </a:prstGeom>
          <a:solidFill>
            <a:srgbClr val="E30613"/>
          </a:solidFill>
          <a:ln w="12700">
            <a:solidFill>
              <a:srgbClr val="E30613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58368" y="438912"/>
            <a:ext cx="11750040" cy="123444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/>
          </a:bodyPr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3100" dirty="0">
                <a:solidFill>
                  <a:srgbClr val="E306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Нормативно-правовые акты – источники процессуального права в Российской Федерации</a:t>
            </a:r>
            <a:endParaRPr lang="en-US" sz="3100" dirty="0"/>
          </a:p>
        </p:txBody>
      </p:sp>
      <p:pic>
        <p:nvPicPr>
          <p:cNvPr id="6" name="Image 0" descr="/mnt/data/assets_synergy_rhin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84280" y="8156448"/>
            <a:ext cx="1207008" cy="6858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2624328" y="2487168"/>
            <a:ext cx="7680960" cy="658368"/>
          </a:xfrm>
          <a:prstGeom prst="rect">
            <a:avLst/>
          </a:prstGeom>
          <a:solidFill>
            <a:srgbClr val="EAF3FB"/>
          </a:solidFill>
          <a:ln w="12700">
            <a:solidFill>
              <a:srgbClr val="5B9BD5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2697480" y="2551176"/>
            <a:ext cx="7534656" cy="512064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marL="0" indent="0" algn="ctr">
              <a:lnSpc>
                <a:spcPct val="82000"/>
              </a:lnSpc>
              <a:buNone/>
            </a:pPr>
            <a:r>
              <a:rPr lang="en-US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РФ</a:t>
            </a:r>
            <a:endParaRPr lang="en-US" dirty="0"/>
          </a:p>
          <a:p>
            <a:pPr marL="0" indent="0" algn="ctr">
              <a:lnSpc>
                <a:spcPct val="82000"/>
              </a:lnSpc>
              <a:buNone/>
            </a:pPr>
            <a:r>
              <a:rPr lang="en-US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ст. 46, 47, 48, 123</a:t>
            </a:r>
            <a:endParaRPr lang="en-US" dirty="0"/>
          </a:p>
        </p:txBody>
      </p:sp>
      <p:sp>
        <p:nvSpPr>
          <p:cNvPr id="9" name="Shape 6"/>
          <p:cNvSpPr/>
          <p:nvPr/>
        </p:nvSpPr>
        <p:spPr>
          <a:xfrm>
            <a:off x="2784348" y="3429000"/>
            <a:ext cx="7360920" cy="658368"/>
          </a:xfrm>
          <a:prstGeom prst="rect">
            <a:avLst/>
          </a:prstGeom>
          <a:solidFill>
            <a:srgbClr val="EAF3FB"/>
          </a:solidFill>
          <a:ln w="12700">
            <a:solidFill>
              <a:srgbClr val="5B9BD5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2857500" y="3493008"/>
            <a:ext cx="7214616" cy="512064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marL="0" indent="0" algn="ctr">
              <a:lnSpc>
                <a:spcPct val="82000"/>
              </a:lnSpc>
              <a:buNone/>
            </a:pPr>
            <a:r>
              <a:rPr lang="en-US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ГПК РФ от 14.11.2002 № 138-ФЗ</a:t>
            </a:r>
            <a:endParaRPr lang="en-US" dirty="0"/>
          </a:p>
          <a:p>
            <a:pPr marL="0" indent="0" algn="ctr">
              <a:lnSpc>
                <a:spcPct val="82000"/>
              </a:lnSpc>
              <a:buNone/>
            </a:pPr>
            <a:r>
              <a:rPr lang="en-US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гражданское судопроизводство</a:t>
            </a:r>
            <a:endParaRPr lang="en-US" dirty="0"/>
          </a:p>
        </p:txBody>
      </p:sp>
      <p:sp>
        <p:nvSpPr>
          <p:cNvPr id="11" name="Shape 8"/>
          <p:cNvSpPr/>
          <p:nvPr/>
        </p:nvSpPr>
        <p:spPr>
          <a:xfrm>
            <a:off x="2944368" y="4370832"/>
            <a:ext cx="7040880" cy="658368"/>
          </a:xfrm>
          <a:prstGeom prst="rect">
            <a:avLst/>
          </a:prstGeom>
          <a:solidFill>
            <a:srgbClr val="EAF3FB"/>
          </a:solidFill>
          <a:ln w="12700">
            <a:solidFill>
              <a:srgbClr val="5B9BD5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3017520" y="4434840"/>
            <a:ext cx="6894576" cy="512064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Autofit/>
          </a:bodyPr>
          <a:lstStyle/>
          <a:p>
            <a:pPr marL="0" indent="0" algn="ctr">
              <a:lnSpc>
                <a:spcPct val="82000"/>
              </a:lnSpc>
              <a:buNone/>
            </a:pPr>
            <a:r>
              <a:rPr lang="en-US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АПК РФ от 24.07.2002 № 95-ФЗ</a:t>
            </a:r>
            <a:endParaRPr lang="en-US" dirty="0"/>
          </a:p>
          <a:p>
            <a:pPr marL="0" indent="0" algn="ctr">
              <a:lnSpc>
                <a:spcPct val="82000"/>
              </a:lnSpc>
              <a:buNone/>
            </a:pPr>
            <a:r>
              <a:rPr lang="en-US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 РФ от 08.03.2015 № 21-ФЗ</a:t>
            </a:r>
            <a:endParaRPr lang="en-US" dirty="0"/>
          </a:p>
          <a:p>
            <a:pPr marL="0" indent="0" algn="ctr">
              <a:lnSpc>
                <a:spcPct val="82000"/>
              </a:lnSpc>
              <a:buNone/>
            </a:pPr>
            <a:r>
              <a:rPr lang="en-US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арбитражный и административный процесс</a:t>
            </a:r>
            <a:endParaRPr lang="en-US" dirty="0"/>
          </a:p>
        </p:txBody>
      </p:sp>
      <p:sp>
        <p:nvSpPr>
          <p:cNvPr id="13" name="Shape 10"/>
          <p:cNvSpPr/>
          <p:nvPr/>
        </p:nvSpPr>
        <p:spPr>
          <a:xfrm>
            <a:off x="3104388" y="5312664"/>
            <a:ext cx="6720840" cy="658368"/>
          </a:xfrm>
          <a:prstGeom prst="rect">
            <a:avLst/>
          </a:prstGeom>
          <a:solidFill>
            <a:srgbClr val="EAF3FB"/>
          </a:solidFill>
          <a:ln w="12700">
            <a:solidFill>
              <a:srgbClr val="5B9BD5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3177540" y="5376672"/>
            <a:ext cx="6574536" cy="512064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marL="0" indent="0" algn="ctr">
              <a:lnSpc>
                <a:spcPct val="82000"/>
              </a:lnSpc>
              <a:buNone/>
            </a:pPr>
            <a:r>
              <a:rPr lang="en-US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УПК РФ от 18.12.2001 № 174-ФЗ</a:t>
            </a:r>
            <a:endParaRPr lang="en-US" dirty="0"/>
          </a:p>
          <a:p>
            <a:pPr marL="0" indent="0" algn="ctr">
              <a:lnSpc>
                <a:spcPct val="82000"/>
              </a:lnSpc>
              <a:buNone/>
            </a:pPr>
            <a:r>
              <a:rPr lang="en-US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уголовное судопроизводство</a:t>
            </a:r>
            <a:endParaRPr lang="en-US" dirty="0"/>
          </a:p>
        </p:txBody>
      </p:sp>
      <p:sp>
        <p:nvSpPr>
          <p:cNvPr id="15" name="Shape 12"/>
          <p:cNvSpPr/>
          <p:nvPr/>
        </p:nvSpPr>
        <p:spPr>
          <a:xfrm>
            <a:off x="3264408" y="6254496"/>
            <a:ext cx="6400800" cy="658368"/>
          </a:xfrm>
          <a:prstGeom prst="rect">
            <a:avLst/>
          </a:prstGeom>
          <a:solidFill>
            <a:srgbClr val="EAF3FB"/>
          </a:solidFill>
          <a:ln w="12700">
            <a:solidFill>
              <a:srgbClr val="5B9BD5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3337560" y="6318504"/>
            <a:ext cx="6254496" cy="512064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 fontScale="92500"/>
          </a:bodyPr>
          <a:lstStyle/>
          <a:p>
            <a:pPr marL="0" indent="0" algn="ctr">
              <a:lnSpc>
                <a:spcPct val="82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КоАП РФ от 30.12.2001 № 195-ФЗ</a:t>
            </a:r>
            <a:endParaRPr lang="en-US" sz="1600" dirty="0"/>
          </a:p>
          <a:p>
            <a:pPr marL="0" indent="0" algn="ctr">
              <a:lnSpc>
                <a:spcPct val="82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по делам об административных правонарушениях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929616" cy="9144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2029968"/>
            <a:ext cx="12929616" cy="5998464"/>
          </a:xfrm>
          <a:prstGeom prst="rect">
            <a:avLst/>
          </a:prstGeom>
          <a:solidFill>
            <a:srgbClr val="F2F2F2"/>
          </a:solidFill>
          <a:ln w="12700">
            <a:solidFill>
              <a:srgbClr val="F2F2F2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621792"/>
            <a:ext cx="182880" cy="1051560"/>
          </a:xfrm>
          <a:prstGeom prst="rect">
            <a:avLst/>
          </a:prstGeom>
          <a:solidFill>
            <a:srgbClr val="E30613"/>
          </a:solidFill>
          <a:ln w="12700">
            <a:solidFill>
              <a:srgbClr val="E30613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58368" y="438912"/>
            <a:ext cx="11750040" cy="123444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/>
          </a:bodyPr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3100" dirty="0">
                <a:solidFill>
                  <a:srgbClr val="E306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Перечень нормативных правовых актов в сфере противодействия коррупции</a:t>
            </a:r>
            <a:endParaRPr lang="en-US" sz="3100" dirty="0"/>
          </a:p>
        </p:txBody>
      </p:sp>
      <p:pic>
        <p:nvPicPr>
          <p:cNvPr id="6" name="Image 0" descr="/mnt/data/assets_synergy_rhin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84280" y="8156448"/>
            <a:ext cx="1207008" cy="6858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777240" y="2468880"/>
            <a:ext cx="502920" cy="502920"/>
          </a:xfrm>
          <a:prstGeom prst="rect">
            <a:avLst/>
          </a:prstGeom>
          <a:solidFill>
            <a:srgbClr val="E30613"/>
          </a:solidFill>
          <a:ln w="12700">
            <a:solidFill>
              <a:srgbClr val="E30613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77240" y="2514600"/>
            <a:ext cx="502920" cy="41148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2400" dirty="0"/>
          </a:p>
        </p:txBody>
      </p:sp>
      <p:sp>
        <p:nvSpPr>
          <p:cNvPr id="9" name="Text 6"/>
          <p:cNvSpPr/>
          <p:nvPr/>
        </p:nvSpPr>
        <p:spPr>
          <a:xfrm>
            <a:off x="1481328" y="2450592"/>
            <a:ext cx="10561320" cy="749808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Autofit/>
          </a:bodyPr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Федеральный закон от 25.12.2008 № 273-ФЗ «О противодействии коррупции»: ст. 13.3 закрепляет обязанность организаций разрабатывать и принимать меры по предупреждению коррупции.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777240" y="3520440"/>
            <a:ext cx="502920" cy="502920"/>
          </a:xfrm>
          <a:prstGeom prst="rect">
            <a:avLst/>
          </a:prstGeom>
          <a:solidFill>
            <a:srgbClr val="E30613"/>
          </a:solidFill>
          <a:ln w="12700">
            <a:solidFill>
              <a:srgbClr val="E30613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777240" y="3566160"/>
            <a:ext cx="502920" cy="41148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12" name="Text 9"/>
          <p:cNvSpPr/>
          <p:nvPr/>
        </p:nvSpPr>
        <p:spPr>
          <a:xfrm>
            <a:off x="1481328" y="3502152"/>
            <a:ext cx="10561320" cy="749808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Autofit/>
          </a:bodyPr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Федеральный закон от 17.07.2009 № 172-ФЗ «Об антикоррупционной экспертизе нормативных правовых актов и проектов нормативных правовых актов»: выявление коррупциогенных факторов.</a:t>
            </a:r>
            <a:endParaRPr lang="en-US" sz="2000" dirty="0"/>
          </a:p>
        </p:txBody>
      </p:sp>
      <p:sp>
        <p:nvSpPr>
          <p:cNvPr id="13" name="Shape 10"/>
          <p:cNvSpPr/>
          <p:nvPr/>
        </p:nvSpPr>
        <p:spPr>
          <a:xfrm>
            <a:off x="777240" y="4572000"/>
            <a:ext cx="502920" cy="502920"/>
          </a:xfrm>
          <a:prstGeom prst="rect">
            <a:avLst/>
          </a:prstGeom>
          <a:solidFill>
            <a:srgbClr val="E30613"/>
          </a:solidFill>
          <a:ln w="12700">
            <a:solidFill>
              <a:srgbClr val="E30613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777240" y="4617720"/>
            <a:ext cx="502920" cy="41148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5" name="Text 12"/>
          <p:cNvSpPr/>
          <p:nvPr/>
        </p:nvSpPr>
        <p:spPr>
          <a:xfrm>
            <a:off x="1481328" y="4553712"/>
            <a:ext cx="10561320" cy="749808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/>
          </a:bodyPr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Постановление Правительства РФ от 26.02.2010 № 96: правила и методика антикоррупционной экспертизы НПА и проектов НПА.</a:t>
            </a:r>
            <a:endParaRPr lang="en-US" sz="2000" dirty="0"/>
          </a:p>
        </p:txBody>
      </p:sp>
      <p:sp>
        <p:nvSpPr>
          <p:cNvPr id="16" name="Shape 13"/>
          <p:cNvSpPr/>
          <p:nvPr/>
        </p:nvSpPr>
        <p:spPr>
          <a:xfrm>
            <a:off x="777240" y="5623560"/>
            <a:ext cx="502920" cy="502920"/>
          </a:xfrm>
          <a:prstGeom prst="rect">
            <a:avLst/>
          </a:prstGeom>
          <a:solidFill>
            <a:srgbClr val="E30613"/>
          </a:solidFill>
          <a:ln w="12700">
            <a:solidFill>
              <a:srgbClr val="E30613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777240" y="5669280"/>
            <a:ext cx="502920" cy="41148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8" name="Text 15"/>
          <p:cNvSpPr/>
          <p:nvPr/>
        </p:nvSpPr>
        <p:spPr>
          <a:xfrm>
            <a:off x="1481328" y="5605272"/>
            <a:ext cx="10561320" cy="749808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/>
          </a:bodyPr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 РФ ст. 64.1: ограничения при заключении трудового договора с бывшими государственными и муниципальными служащими.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929616" cy="9144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2029968"/>
            <a:ext cx="12929616" cy="5998464"/>
          </a:xfrm>
          <a:prstGeom prst="rect">
            <a:avLst/>
          </a:prstGeom>
          <a:solidFill>
            <a:srgbClr val="F2F2F2"/>
          </a:solidFill>
          <a:ln w="12700">
            <a:solidFill>
              <a:srgbClr val="F2F2F2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621792"/>
            <a:ext cx="182880" cy="1051560"/>
          </a:xfrm>
          <a:prstGeom prst="rect">
            <a:avLst/>
          </a:prstGeom>
          <a:solidFill>
            <a:srgbClr val="E30613"/>
          </a:solidFill>
          <a:ln w="12700">
            <a:solidFill>
              <a:srgbClr val="E30613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58368" y="438912"/>
            <a:ext cx="11750040" cy="123444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/>
          </a:bodyPr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2900" dirty="0">
                <a:solidFill>
                  <a:srgbClr val="E306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организационная характеристика деятельности организации/органа – места прохождения практики</a:t>
            </a:r>
            <a:endParaRPr lang="en-US" sz="2900" dirty="0"/>
          </a:p>
        </p:txBody>
      </p:sp>
      <p:pic>
        <p:nvPicPr>
          <p:cNvPr id="6" name="Image 0" descr="/mnt/data/assets_synergy_rhin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84280" y="8156448"/>
            <a:ext cx="1207008" cy="68580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77240" y="2112264"/>
            <a:ext cx="11338560" cy="6044184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/>
          </a:bodyPr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База практики: Автономная некоммерческая организация высшего образования «Московский университет «Синергия», Юридический факультет, кафедра Правового регулирования бизнеса и гражданского судопроизводства.</a:t>
            </a:r>
            <a:endParaRPr lang="en-US" sz="2400" dirty="0"/>
          </a:p>
          <a:p>
            <a:pPr marL="0" indent="0" algn="l">
              <a:lnSpc>
                <a:spcPct val="90000"/>
              </a:lnSpc>
              <a:buNone/>
            </a:pPr>
            <a:endParaRPr lang="en-US" sz="2400" dirty="0"/>
          </a:p>
          <a:p>
            <a:pPr marL="0" indent="0" algn="l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Адрес, используемый для характеристики базы: 125565, г. Москва, Ленинградское шоссе, д. 80, стр. 1.</a:t>
            </a:r>
            <a:endParaRPr lang="en-US" sz="2400" dirty="0"/>
          </a:p>
          <a:p>
            <a:pPr marL="0" indent="0" algn="l">
              <a:lnSpc>
                <a:spcPct val="90000"/>
              </a:lnSpc>
              <a:buNone/>
            </a:pPr>
            <a:endParaRPr lang="en-US" sz="2400" dirty="0"/>
          </a:p>
          <a:p>
            <a:pPr marL="0" indent="0" algn="l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создания и функционирования в части практики: организация образовательной деятельности по специальности 40.02.04 «Юриспруденция», формирование первоначального опыта правоприменительной деятельности, работы с нормативными актами, судебными документами, правовыми базами и ЭИОС.</a:t>
            </a:r>
            <a:endParaRPr lang="en-US" sz="2400" dirty="0"/>
          </a:p>
          <a:p>
            <a:pPr marL="0" indent="0" algn="l">
              <a:lnSpc>
                <a:spcPct val="90000"/>
              </a:lnSpc>
              <a:buNone/>
            </a:pPr>
            <a:endParaRPr lang="en-US" sz="2400" dirty="0"/>
          </a:p>
          <a:p>
            <a:pPr marL="0" indent="0" algn="l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Правовая основа деятельности: Федеральный закон от 29.12.2012 № 273-ФЗ «Об образовании в Российской Федерации», устав и локальные нормативные акты университета.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929616" cy="9144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2029968"/>
            <a:ext cx="12929616" cy="5998464"/>
          </a:xfrm>
          <a:prstGeom prst="rect">
            <a:avLst/>
          </a:prstGeom>
          <a:solidFill>
            <a:srgbClr val="F2F2F2"/>
          </a:solidFill>
          <a:ln w="12700">
            <a:solidFill>
              <a:srgbClr val="F2F2F2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621792"/>
            <a:ext cx="182880" cy="1051560"/>
          </a:xfrm>
          <a:prstGeom prst="rect">
            <a:avLst/>
          </a:prstGeom>
          <a:solidFill>
            <a:srgbClr val="E30613"/>
          </a:solidFill>
          <a:ln w="12700">
            <a:solidFill>
              <a:srgbClr val="E30613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58368" y="438912"/>
            <a:ext cx="11750040" cy="123444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/>
          </a:bodyPr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3100" dirty="0">
                <a:solidFill>
                  <a:srgbClr val="E306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Организационная структура организации/органа – места прохождения практики</a:t>
            </a:r>
            <a:endParaRPr lang="en-US" sz="3100" dirty="0"/>
          </a:p>
        </p:txBody>
      </p:sp>
      <p:pic>
        <p:nvPicPr>
          <p:cNvPr id="6" name="Image 0" descr="/mnt/data/assets_synergy_rhin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84280" y="8156448"/>
            <a:ext cx="1207008" cy="6858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6464808" y="2926080"/>
            <a:ext cx="0" cy="475488"/>
          </a:xfrm>
          <a:prstGeom prst="line">
            <a:avLst/>
          </a:prstGeom>
          <a:noFill/>
          <a:ln w="12700">
            <a:solidFill>
              <a:srgbClr val="7F7F7F"/>
            </a:solidFill>
            <a:prstDash val="solid"/>
            <a:headEnd type="none"/>
            <a:tailEnd type="triangle"/>
          </a:ln>
        </p:spPr>
      </p:sp>
      <p:sp>
        <p:nvSpPr>
          <p:cNvPr id="8" name="Shape 5"/>
          <p:cNvSpPr/>
          <p:nvPr/>
        </p:nvSpPr>
        <p:spPr>
          <a:xfrm>
            <a:off x="6464808" y="3931920"/>
            <a:ext cx="0" cy="457200"/>
          </a:xfrm>
          <a:prstGeom prst="line">
            <a:avLst/>
          </a:prstGeom>
          <a:noFill/>
          <a:ln w="12700">
            <a:solidFill>
              <a:srgbClr val="7F7F7F"/>
            </a:solidFill>
            <a:prstDash val="solid"/>
            <a:headEnd type="none"/>
            <a:tailEnd type="triangle"/>
          </a:ln>
        </p:spPr>
      </p:sp>
      <p:sp>
        <p:nvSpPr>
          <p:cNvPr id="9" name="Shape 6"/>
          <p:cNvSpPr/>
          <p:nvPr/>
        </p:nvSpPr>
        <p:spPr>
          <a:xfrm>
            <a:off x="6464808" y="4974336"/>
            <a:ext cx="0" cy="438912"/>
          </a:xfrm>
          <a:prstGeom prst="line">
            <a:avLst/>
          </a:prstGeom>
          <a:noFill/>
          <a:ln w="12700">
            <a:solidFill>
              <a:srgbClr val="7F7F7F"/>
            </a:solidFill>
            <a:prstDash val="solid"/>
            <a:headEnd type="none"/>
            <a:tailEnd type="triangle"/>
          </a:ln>
        </p:spPr>
      </p:sp>
      <p:sp>
        <p:nvSpPr>
          <p:cNvPr id="10" name="Shape 7"/>
          <p:cNvSpPr/>
          <p:nvPr/>
        </p:nvSpPr>
        <p:spPr>
          <a:xfrm>
            <a:off x="6464808" y="5989320"/>
            <a:ext cx="0" cy="457200"/>
          </a:xfrm>
          <a:prstGeom prst="line">
            <a:avLst/>
          </a:prstGeom>
          <a:noFill/>
          <a:ln w="12700">
            <a:solidFill>
              <a:srgbClr val="7F7F7F"/>
            </a:solidFill>
            <a:prstDash val="solid"/>
            <a:headEnd type="none"/>
            <a:tailEnd type="triangle"/>
          </a:ln>
        </p:spPr>
      </p:sp>
      <p:sp>
        <p:nvSpPr>
          <p:cNvPr id="11" name="Shape 8"/>
          <p:cNvSpPr/>
          <p:nvPr/>
        </p:nvSpPr>
        <p:spPr>
          <a:xfrm>
            <a:off x="4709160" y="3767328"/>
            <a:ext cx="0" cy="0"/>
          </a:xfrm>
          <a:prstGeom prst="line">
            <a:avLst/>
          </a:prstGeom>
          <a:noFill/>
          <a:ln w="12700">
            <a:solidFill>
              <a:srgbClr val="7F7F7F"/>
            </a:solidFill>
            <a:prstDash val="solid"/>
            <a:headEnd type="none"/>
            <a:tailEnd type="triangle"/>
          </a:ln>
        </p:spPr>
      </p:sp>
      <p:sp>
        <p:nvSpPr>
          <p:cNvPr id="12" name="Shape 9"/>
          <p:cNvSpPr/>
          <p:nvPr/>
        </p:nvSpPr>
        <p:spPr>
          <a:xfrm>
            <a:off x="8211312" y="3767328"/>
            <a:ext cx="1435608" cy="0"/>
          </a:xfrm>
          <a:prstGeom prst="line">
            <a:avLst/>
          </a:prstGeom>
          <a:noFill/>
          <a:ln w="12700">
            <a:solidFill>
              <a:srgbClr val="7F7F7F"/>
            </a:solidFill>
            <a:prstDash val="solid"/>
            <a:headEnd type="none"/>
            <a:tailEnd type="triangle"/>
          </a:ln>
        </p:spPr>
      </p:sp>
      <p:sp>
        <p:nvSpPr>
          <p:cNvPr id="13" name="Shape 10"/>
          <p:cNvSpPr/>
          <p:nvPr/>
        </p:nvSpPr>
        <p:spPr>
          <a:xfrm>
            <a:off x="4846320" y="5678424"/>
            <a:ext cx="0" cy="0"/>
          </a:xfrm>
          <a:prstGeom prst="line">
            <a:avLst/>
          </a:prstGeom>
          <a:noFill/>
          <a:ln w="12700">
            <a:solidFill>
              <a:srgbClr val="7F7F7F"/>
            </a:solidFill>
            <a:prstDash val="solid"/>
            <a:headEnd type="none"/>
            <a:tailEnd type="triangle"/>
          </a:ln>
        </p:spPr>
      </p:sp>
      <p:sp>
        <p:nvSpPr>
          <p:cNvPr id="14" name="Shape 11"/>
          <p:cNvSpPr/>
          <p:nvPr/>
        </p:nvSpPr>
        <p:spPr>
          <a:xfrm>
            <a:off x="8092440" y="5678424"/>
            <a:ext cx="1435608" cy="0"/>
          </a:xfrm>
          <a:prstGeom prst="line">
            <a:avLst/>
          </a:prstGeom>
          <a:noFill/>
          <a:ln w="12700">
            <a:solidFill>
              <a:srgbClr val="7F7F7F"/>
            </a:solidFill>
            <a:prstDash val="solid"/>
            <a:headEnd type="none"/>
            <a:tailEnd type="triangle"/>
          </a:ln>
        </p:spPr>
      </p:sp>
      <p:sp>
        <p:nvSpPr>
          <p:cNvPr id="15" name="Shape 12"/>
          <p:cNvSpPr/>
          <p:nvPr/>
        </p:nvSpPr>
        <p:spPr>
          <a:xfrm>
            <a:off x="4754880" y="2414016"/>
            <a:ext cx="3429000" cy="530352"/>
          </a:xfrm>
          <a:prstGeom prst="roundRect">
            <a:avLst>
              <a:gd name="adj" fmla="val 13793"/>
            </a:avLst>
          </a:prstGeom>
          <a:solidFill>
            <a:srgbClr val="FFFFFF"/>
          </a:solidFill>
          <a:ln w="12700">
            <a:solidFill>
              <a:srgbClr val="5B9BD5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4828032" y="2478024"/>
            <a:ext cx="3282696" cy="402336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Autofit/>
          </a:bodyPr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Ректор / руководство университета</a:t>
            </a:r>
            <a:endParaRPr lang="en-US" dirty="0"/>
          </a:p>
        </p:txBody>
      </p:sp>
      <p:sp>
        <p:nvSpPr>
          <p:cNvPr id="17" name="Shape 14"/>
          <p:cNvSpPr/>
          <p:nvPr/>
        </p:nvSpPr>
        <p:spPr>
          <a:xfrm>
            <a:off x="4846320" y="3401568"/>
            <a:ext cx="3246120" cy="54864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2700">
            <a:solidFill>
              <a:srgbClr val="5B9BD5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4919472" y="3465576"/>
            <a:ext cx="3099816" cy="420624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Autofit/>
          </a:bodyPr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Декан Юридического факультета</a:t>
            </a:r>
            <a:endParaRPr lang="en-US" dirty="0"/>
          </a:p>
        </p:txBody>
      </p:sp>
      <p:sp>
        <p:nvSpPr>
          <p:cNvPr id="19" name="Shape 16"/>
          <p:cNvSpPr/>
          <p:nvPr/>
        </p:nvSpPr>
        <p:spPr>
          <a:xfrm>
            <a:off x="4590288" y="4407408"/>
            <a:ext cx="3749040" cy="658368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5B9BD5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4663440" y="4471416"/>
            <a:ext cx="3602736" cy="530352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Autofit/>
          </a:bodyPr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Кафедра правового регулирования бизнеса и гражданского судопроизводства</a:t>
            </a:r>
            <a:endParaRPr lang="en-US" sz="1600" dirty="0"/>
          </a:p>
        </p:txBody>
      </p:sp>
      <p:sp>
        <p:nvSpPr>
          <p:cNvPr id="21" name="Shape 18"/>
          <p:cNvSpPr/>
          <p:nvPr/>
        </p:nvSpPr>
        <p:spPr>
          <a:xfrm>
            <a:off x="4974336" y="5440680"/>
            <a:ext cx="2999232" cy="585216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12700">
            <a:solidFill>
              <a:srgbClr val="5B9BD5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5047488" y="5504688"/>
            <a:ext cx="2852928" cy="45720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Autofit/>
          </a:bodyPr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Руководитель практики</a:t>
            </a:r>
            <a:endParaRPr lang="en-US" sz="1600" dirty="0"/>
          </a:p>
          <a:p>
            <a:pPr marL="0" indent="0" algn="ctr">
              <a:lnSpc>
                <a:spcPct val="88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образовательной организации</a:t>
            </a:r>
            <a:endParaRPr lang="en-US" sz="1600" dirty="0"/>
          </a:p>
        </p:txBody>
      </p:sp>
      <p:sp>
        <p:nvSpPr>
          <p:cNvPr id="23" name="Shape 20"/>
          <p:cNvSpPr/>
          <p:nvPr/>
        </p:nvSpPr>
        <p:spPr>
          <a:xfrm>
            <a:off x="5120640" y="6446520"/>
            <a:ext cx="2697480" cy="566928"/>
          </a:xfrm>
          <a:prstGeom prst="roundRect">
            <a:avLst>
              <a:gd name="adj" fmla="val 12903"/>
            </a:avLst>
          </a:prstGeom>
          <a:solidFill>
            <a:srgbClr val="FFFFFF"/>
          </a:solidFill>
          <a:ln w="12700">
            <a:solidFill>
              <a:srgbClr val="5B9BD5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5193792" y="6510528"/>
            <a:ext cx="2551176" cy="438912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Обучающийся</a:t>
            </a:r>
            <a:endParaRPr lang="en-US" sz="1600" dirty="0"/>
          </a:p>
          <a:p>
            <a:pPr marL="0" indent="0" algn="ctr">
              <a:lnSpc>
                <a:spcPct val="88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40.02.04 Юриспруденция</a:t>
            </a:r>
            <a:endParaRPr lang="en-US" sz="1600" dirty="0"/>
          </a:p>
        </p:txBody>
      </p:sp>
      <p:sp>
        <p:nvSpPr>
          <p:cNvPr id="25" name="Shape 22"/>
          <p:cNvSpPr/>
          <p:nvPr/>
        </p:nvSpPr>
        <p:spPr>
          <a:xfrm>
            <a:off x="1097280" y="3474720"/>
            <a:ext cx="2331720" cy="566928"/>
          </a:xfrm>
          <a:prstGeom prst="roundRect">
            <a:avLst>
              <a:gd name="adj" fmla="val 12903"/>
            </a:avLst>
          </a:prstGeom>
          <a:solidFill>
            <a:srgbClr val="FFFFFF"/>
          </a:solidFill>
          <a:ln w="12700">
            <a:solidFill>
              <a:srgbClr val="5B9BD5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1170432" y="3538728"/>
            <a:ext cx="2185416" cy="438912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отдел / деканат</a:t>
            </a:r>
            <a:endParaRPr lang="en-US" sz="1600" dirty="0"/>
          </a:p>
        </p:txBody>
      </p:sp>
      <p:sp>
        <p:nvSpPr>
          <p:cNvPr id="27" name="Shape 24"/>
          <p:cNvSpPr/>
          <p:nvPr/>
        </p:nvSpPr>
        <p:spPr>
          <a:xfrm>
            <a:off x="9509760" y="3474720"/>
            <a:ext cx="2331720" cy="566928"/>
          </a:xfrm>
          <a:prstGeom prst="roundRect">
            <a:avLst>
              <a:gd name="adj" fmla="val 12903"/>
            </a:avLst>
          </a:prstGeom>
          <a:solidFill>
            <a:srgbClr val="FFFFFF"/>
          </a:solidFill>
          <a:ln w="12700">
            <a:solidFill>
              <a:srgbClr val="5B9BD5"/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9582912" y="3538728"/>
            <a:ext cx="2185416" cy="438912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ЭИОС LMS</a:t>
            </a:r>
            <a:endParaRPr lang="en-US" sz="1600" dirty="0"/>
          </a:p>
          <a:p>
            <a:pPr marL="0" indent="0" algn="ctr">
              <a:lnSpc>
                <a:spcPct val="88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документооборот</a:t>
            </a:r>
            <a:endParaRPr lang="en-US" sz="1600" dirty="0"/>
          </a:p>
        </p:txBody>
      </p:sp>
      <p:sp>
        <p:nvSpPr>
          <p:cNvPr id="29" name="Shape 26"/>
          <p:cNvSpPr/>
          <p:nvPr/>
        </p:nvSpPr>
        <p:spPr>
          <a:xfrm>
            <a:off x="1051560" y="5394960"/>
            <a:ext cx="2468880" cy="594360"/>
          </a:xfrm>
          <a:prstGeom prst="roundRect">
            <a:avLst>
              <a:gd name="adj" fmla="val 12308"/>
            </a:avLst>
          </a:prstGeom>
          <a:solidFill>
            <a:srgbClr val="FFFFFF"/>
          </a:solidFill>
          <a:ln w="12700">
            <a:solidFill>
              <a:srgbClr val="5B9BD5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1124712" y="5458968"/>
            <a:ext cx="2322576" cy="466344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Библиотека, ЭБС «ЮРАЙТ», СПС</a:t>
            </a:r>
            <a:endParaRPr lang="en-US" sz="1600" dirty="0"/>
          </a:p>
        </p:txBody>
      </p:sp>
      <p:sp>
        <p:nvSpPr>
          <p:cNvPr id="31" name="Shape 28"/>
          <p:cNvSpPr/>
          <p:nvPr/>
        </p:nvSpPr>
        <p:spPr>
          <a:xfrm>
            <a:off x="9418320" y="5376672"/>
            <a:ext cx="2560320" cy="640080"/>
          </a:xfrm>
          <a:prstGeom prst="roundRect">
            <a:avLst>
              <a:gd name="adj" fmla="val 11429"/>
            </a:avLst>
          </a:prstGeom>
          <a:solidFill>
            <a:srgbClr val="FFFFFF"/>
          </a:solidFill>
          <a:ln w="12700">
            <a:solidFill>
              <a:srgbClr val="5B9BD5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9491472" y="5440680"/>
            <a:ext cx="2414016" cy="512064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Юридическая клиника / практические задания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929616" cy="9144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2029968"/>
            <a:ext cx="12929616" cy="5998464"/>
          </a:xfrm>
          <a:prstGeom prst="rect">
            <a:avLst/>
          </a:prstGeom>
          <a:solidFill>
            <a:srgbClr val="F2F2F2"/>
          </a:solidFill>
          <a:ln w="12700">
            <a:solidFill>
              <a:srgbClr val="F2F2F2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621792"/>
            <a:ext cx="182880" cy="1051560"/>
          </a:xfrm>
          <a:prstGeom prst="rect">
            <a:avLst/>
          </a:prstGeom>
          <a:solidFill>
            <a:srgbClr val="E30613"/>
          </a:solidFill>
          <a:ln w="12700">
            <a:solidFill>
              <a:srgbClr val="E30613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58368" y="438912"/>
            <a:ext cx="11750040" cy="123444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/>
          </a:bodyPr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3100" dirty="0">
                <a:solidFill>
                  <a:srgbClr val="E306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Перечень функциональных обязанностей в период практической подготовки</a:t>
            </a:r>
            <a:endParaRPr lang="en-US" sz="3100" dirty="0"/>
          </a:p>
        </p:txBody>
      </p:sp>
      <p:pic>
        <p:nvPicPr>
          <p:cNvPr id="6" name="Image 0" descr="/mnt/data/assets_synergy_rhin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84280" y="8156448"/>
            <a:ext cx="1207008" cy="68580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77240" y="2029968"/>
            <a:ext cx="11247120" cy="599846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>
              <a:lnSpc>
                <a:spcPct val="95000"/>
              </a:lnSpc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соблюдать график практической подготовки, правила внутреннего распорядка и требования охраны труда;
</a:t>
            </a:r>
            <a:endParaRPr lang="en-US" sz="2400" dirty="0"/>
          </a:p>
          <a:p>
            <a:pPr>
              <a:lnSpc>
                <a:spcPct val="95000"/>
              </a:lnSpc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подбирать нормативные акты материального, процессуального и антикоррупционного характера в актуальной редакции;
</a:t>
            </a:r>
            <a:endParaRPr lang="en-US" sz="2400" dirty="0"/>
          </a:p>
          <a:p>
            <a:pPr>
              <a:lnSpc>
                <a:spcPct val="95000"/>
              </a:lnSpc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анализировать компетенцию органов, структуру правоприменительного акта и юридические последствия его вынесения;
</a:t>
            </a:r>
            <a:endParaRPr lang="en-US" sz="2400" dirty="0"/>
          </a:p>
          <a:p>
            <a:pPr>
              <a:lnSpc>
                <a:spcPct val="95000"/>
              </a:lnSpc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составлять проекты юридических документов: приказ, доверенность, мировое соглашение, протокол об административном правонарушении;
</a:t>
            </a:r>
            <a:endParaRPr lang="en-US" sz="2400" dirty="0"/>
          </a:p>
          <a:p>
            <a:pPr>
              <a:lnSpc>
                <a:spcPct val="95000"/>
              </a:lnSpc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оформлять результаты работы в презентации PowerPoint, систематизировать выводы, предложения и рекомендации;
</a:t>
            </a:r>
            <a:endParaRPr lang="en-US" sz="2400" dirty="0"/>
          </a:p>
          <a:p>
            <a:pPr>
              <a:lnSpc>
                <a:spcPct val="95000"/>
              </a:lnSpc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соблюдать режим конфиденциальности, корректно использовать персональные данные и не размещать материалы практики вне ЭИОС.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929616" cy="9144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2029968"/>
            <a:ext cx="12929616" cy="5998464"/>
          </a:xfrm>
          <a:prstGeom prst="rect">
            <a:avLst/>
          </a:prstGeom>
          <a:solidFill>
            <a:srgbClr val="F2F2F2"/>
          </a:solidFill>
          <a:ln w="12700">
            <a:solidFill>
              <a:srgbClr val="F2F2F2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621792"/>
            <a:ext cx="182880" cy="1051560"/>
          </a:xfrm>
          <a:prstGeom prst="rect">
            <a:avLst/>
          </a:prstGeom>
          <a:solidFill>
            <a:srgbClr val="E30613"/>
          </a:solidFill>
          <a:ln w="12700">
            <a:solidFill>
              <a:srgbClr val="E30613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58368" y="438912"/>
            <a:ext cx="11750040" cy="123444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/>
          </a:bodyPr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2900" dirty="0">
                <a:solidFill>
                  <a:srgbClr val="E306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Локальные правовые акты, регламентирующие правоприменительную деятельность организации/органа – места практики</a:t>
            </a:r>
            <a:endParaRPr lang="en-US" sz="2900" dirty="0"/>
          </a:p>
        </p:txBody>
      </p:sp>
      <p:pic>
        <p:nvPicPr>
          <p:cNvPr id="6" name="Image 0" descr="/mnt/data/assets_synergy_rhin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84280" y="8156448"/>
            <a:ext cx="1207008" cy="68580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77240" y="2468880"/>
            <a:ext cx="11338560" cy="489204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/>
          </a:bodyPr>
          <a:lstStyle/>
          <a:p>
            <a:pPr marL="0" indent="0" algn="l">
              <a:lnSpc>
                <a:spcPct val="91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Устав АНО ВО «Московский университет «Синергия».</a:t>
            </a:r>
            <a:endParaRPr lang="en-US" sz="2800" dirty="0"/>
          </a:p>
          <a:p>
            <a:pPr marL="0" indent="0" algn="l">
              <a:lnSpc>
                <a:spcPct val="91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Правила внутреннего распорядка обучающихся и работников.</a:t>
            </a:r>
            <a:endParaRPr lang="en-US" sz="2800" dirty="0"/>
          </a:p>
          <a:p>
            <a:pPr marL="0" indent="0" algn="l">
              <a:lnSpc>
                <a:spcPct val="91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Положение о практической подготовке обучающихся.</a:t>
            </a:r>
            <a:endParaRPr lang="en-US" sz="2800" dirty="0"/>
          </a:p>
          <a:p>
            <a:pPr marL="0" indent="0" algn="l">
              <a:lnSpc>
                <a:spcPct val="91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Положение о Юридическом факультете и кафедре.</a:t>
            </a:r>
            <a:endParaRPr lang="en-US" sz="2800" dirty="0"/>
          </a:p>
          <a:p>
            <a:pPr marL="0" indent="0" algn="l">
              <a:lnSpc>
                <a:spcPct val="91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Регламент использования электронной информационно-образовательной среды LMS.</a:t>
            </a:r>
            <a:endParaRPr lang="en-US" sz="2800" dirty="0"/>
          </a:p>
          <a:p>
            <a:pPr marL="0" indent="0" algn="l">
              <a:lnSpc>
                <a:spcPct val="91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 Локальные акты о защите персональных данных и информационной безопасности.</a:t>
            </a:r>
            <a:endParaRPr lang="en-US" sz="2800" dirty="0"/>
          </a:p>
          <a:p>
            <a:pPr marL="0" indent="0" algn="l">
              <a:lnSpc>
                <a:spcPct val="91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7. Антикоррупционная политика, кодекс этики и порядок урегулирования конфликта интересов.</a:t>
            </a:r>
            <a:endParaRPr lang="en-US" sz="2800" dirty="0"/>
          </a:p>
          <a:p>
            <a:pPr marL="0" indent="0" algn="l">
              <a:lnSpc>
                <a:spcPct val="91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8. Методические материалы по подготовке отчетности по учебной практике.</a:t>
            </a:r>
            <a:endParaRPr lang="en-US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929616" cy="9144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2029968"/>
            <a:ext cx="12929616" cy="5998464"/>
          </a:xfrm>
          <a:prstGeom prst="rect">
            <a:avLst/>
          </a:prstGeom>
          <a:solidFill>
            <a:srgbClr val="F2F2F2"/>
          </a:solidFill>
          <a:ln w="12700">
            <a:solidFill>
              <a:srgbClr val="F2F2F2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621792"/>
            <a:ext cx="182880" cy="1051560"/>
          </a:xfrm>
          <a:prstGeom prst="rect">
            <a:avLst/>
          </a:prstGeom>
          <a:solidFill>
            <a:srgbClr val="E30613"/>
          </a:solidFill>
          <a:ln w="12700">
            <a:solidFill>
              <a:srgbClr val="E30613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58368" y="438912"/>
            <a:ext cx="11750040" cy="123444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/>
          </a:bodyPr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3100" dirty="0">
                <a:solidFill>
                  <a:srgbClr val="E306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Документооборот структурного подразделения – базы практики со смежными отделами</a:t>
            </a:r>
            <a:endParaRPr lang="en-US" sz="3100" dirty="0"/>
          </a:p>
        </p:txBody>
      </p:sp>
      <p:pic>
        <p:nvPicPr>
          <p:cNvPr id="6" name="Image 0" descr="/mnt/data/assets_synergy_rhin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84280" y="8156448"/>
            <a:ext cx="1207008" cy="6858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401568" y="3611880"/>
            <a:ext cx="667512" cy="0"/>
          </a:xfrm>
          <a:prstGeom prst="line">
            <a:avLst/>
          </a:prstGeom>
          <a:noFill/>
          <a:ln w="12700">
            <a:solidFill>
              <a:srgbClr val="7F7F7F"/>
            </a:solidFill>
            <a:prstDash val="solid"/>
            <a:headEnd type="none"/>
            <a:tailEnd type="triangle"/>
          </a:ln>
        </p:spPr>
      </p:sp>
      <p:sp>
        <p:nvSpPr>
          <p:cNvPr id="8" name="Shape 5"/>
          <p:cNvSpPr/>
          <p:nvPr/>
        </p:nvSpPr>
        <p:spPr>
          <a:xfrm>
            <a:off x="6355080" y="3611880"/>
            <a:ext cx="548640" cy="0"/>
          </a:xfrm>
          <a:prstGeom prst="line">
            <a:avLst/>
          </a:prstGeom>
          <a:noFill/>
          <a:ln w="12700">
            <a:solidFill>
              <a:srgbClr val="7F7F7F"/>
            </a:solidFill>
            <a:prstDash val="solid"/>
            <a:headEnd type="none"/>
            <a:tailEnd type="triangle"/>
          </a:ln>
        </p:spPr>
      </p:sp>
      <p:sp>
        <p:nvSpPr>
          <p:cNvPr id="9" name="Shape 6"/>
          <p:cNvSpPr/>
          <p:nvPr/>
        </p:nvSpPr>
        <p:spPr>
          <a:xfrm>
            <a:off x="9217152" y="3611880"/>
            <a:ext cx="548640" cy="0"/>
          </a:xfrm>
          <a:prstGeom prst="line">
            <a:avLst/>
          </a:prstGeom>
          <a:noFill/>
          <a:ln w="12700">
            <a:solidFill>
              <a:srgbClr val="7F7F7F"/>
            </a:solidFill>
            <a:prstDash val="solid"/>
            <a:headEnd type="none"/>
            <a:tailEnd type="triangle"/>
          </a:ln>
        </p:spPr>
      </p:sp>
      <p:sp>
        <p:nvSpPr>
          <p:cNvPr id="10" name="Shape 7"/>
          <p:cNvSpPr/>
          <p:nvPr/>
        </p:nvSpPr>
        <p:spPr>
          <a:xfrm>
            <a:off x="6464808" y="4078224"/>
            <a:ext cx="0" cy="786384"/>
          </a:xfrm>
          <a:prstGeom prst="line">
            <a:avLst/>
          </a:prstGeom>
          <a:noFill/>
          <a:ln w="12700">
            <a:solidFill>
              <a:srgbClr val="7F7F7F"/>
            </a:solidFill>
            <a:prstDash val="solid"/>
            <a:headEnd type="none"/>
            <a:tailEnd type="triangle"/>
          </a:ln>
        </p:spPr>
      </p:sp>
      <p:sp>
        <p:nvSpPr>
          <p:cNvPr id="11" name="Shape 8"/>
          <p:cNvSpPr/>
          <p:nvPr/>
        </p:nvSpPr>
        <p:spPr>
          <a:xfrm>
            <a:off x="6464808" y="5522976"/>
            <a:ext cx="0" cy="804672"/>
          </a:xfrm>
          <a:prstGeom prst="line">
            <a:avLst/>
          </a:prstGeom>
          <a:noFill/>
          <a:ln w="12700">
            <a:solidFill>
              <a:srgbClr val="7F7F7F"/>
            </a:solidFill>
            <a:prstDash val="solid"/>
            <a:headEnd type="none"/>
            <a:tailEnd type="triangle"/>
          </a:ln>
        </p:spPr>
      </p:sp>
      <p:sp>
        <p:nvSpPr>
          <p:cNvPr id="12" name="Shape 9"/>
          <p:cNvSpPr/>
          <p:nvPr/>
        </p:nvSpPr>
        <p:spPr>
          <a:xfrm>
            <a:off x="4846320" y="6144768"/>
            <a:ext cx="0" cy="0"/>
          </a:xfrm>
          <a:prstGeom prst="line">
            <a:avLst/>
          </a:prstGeom>
          <a:noFill/>
          <a:ln w="12700">
            <a:solidFill>
              <a:srgbClr val="7F7F7F"/>
            </a:solidFill>
            <a:prstDash val="solid"/>
            <a:headEnd type="none"/>
            <a:tailEnd type="triangle"/>
          </a:ln>
        </p:spPr>
      </p:sp>
      <p:sp>
        <p:nvSpPr>
          <p:cNvPr id="13" name="Shape 10"/>
          <p:cNvSpPr/>
          <p:nvPr/>
        </p:nvSpPr>
        <p:spPr>
          <a:xfrm>
            <a:off x="8138160" y="6144768"/>
            <a:ext cx="1508760" cy="0"/>
          </a:xfrm>
          <a:prstGeom prst="line">
            <a:avLst/>
          </a:prstGeom>
          <a:noFill/>
          <a:ln w="12700">
            <a:solidFill>
              <a:srgbClr val="7F7F7F"/>
            </a:solidFill>
            <a:prstDash val="solid"/>
            <a:headEnd type="none"/>
            <a:tailEnd type="triangle"/>
          </a:ln>
        </p:spPr>
      </p:sp>
      <p:sp>
        <p:nvSpPr>
          <p:cNvPr id="14" name="Shape 11"/>
          <p:cNvSpPr/>
          <p:nvPr/>
        </p:nvSpPr>
        <p:spPr>
          <a:xfrm>
            <a:off x="822960" y="3246120"/>
            <a:ext cx="2578608" cy="777240"/>
          </a:xfrm>
          <a:prstGeom prst="roundRect">
            <a:avLst>
              <a:gd name="adj" fmla="val 9412"/>
            </a:avLst>
          </a:prstGeom>
          <a:solidFill>
            <a:srgbClr val="FFFFFF"/>
          </a:solidFill>
          <a:ln w="12700">
            <a:solidFill>
              <a:srgbClr val="5B9BD5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896112" y="3310128"/>
            <a:ext cx="2432304" cy="649224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Обучающийся:</a:t>
            </a:r>
            <a:endParaRPr lang="en-US" sz="1600" dirty="0"/>
          </a:p>
          <a:p>
            <a:pPr marL="0" indent="0" algn="ctr">
              <a:lnSpc>
                <a:spcPct val="88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отчет, проекты документов, кейс</a:t>
            </a:r>
            <a:endParaRPr lang="en-US" sz="1600" dirty="0"/>
          </a:p>
        </p:txBody>
      </p:sp>
      <p:sp>
        <p:nvSpPr>
          <p:cNvPr id="16" name="Shape 13"/>
          <p:cNvSpPr/>
          <p:nvPr/>
        </p:nvSpPr>
        <p:spPr>
          <a:xfrm>
            <a:off x="4069080" y="3246120"/>
            <a:ext cx="2514600" cy="777240"/>
          </a:xfrm>
          <a:prstGeom prst="roundRect">
            <a:avLst>
              <a:gd name="adj" fmla="val 9412"/>
            </a:avLst>
          </a:prstGeom>
          <a:solidFill>
            <a:srgbClr val="FFFFFF"/>
          </a:solidFill>
          <a:ln w="12700">
            <a:solidFill>
              <a:srgbClr val="5B9BD5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4142232" y="3310128"/>
            <a:ext cx="2368296" cy="649224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Руководитель практики:</a:t>
            </a:r>
            <a:endParaRPr lang="en-US" sz="1600" dirty="0"/>
          </a:p>
          <a:p>
            <a:pPr marL="0" indent="0" algn="ctr">
              <a:lnSpc>
                <a:spcPct val="88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и замечания</a:t>
            </a:r>
            <a:endParaRPr lang="en-US" sz="1600" dirty="0"/>
          </a:p>
        </p:txBody>
      </p:sp>
      <p:sp>
        <p:nvSpPr>
          <p:cNvPr id="18" name="Shape 15"/>
          <p:cNvSpPr/>
          <p:nvPr/>
        </p:nvSpPr>
        <p:spPr>
          <a:xfrm>
            <a:off x="6903720" y="3246120"/>
            <a:ext cx="2514600" cy="777240"/>
          </a:xfrm>
          <a:prstGeom prst="roundRect">
            <a:avLst>
              <a:gd name="adj" fmla="val 9412"/>
            </a:avLst>
          </a:prstGeom>
          <a:solidFill>
            <a:srgbClr val="FFFFFF"/>
          </a:solidFill>
          <a:ln w="12700">
            <a:solidFill>
              <a:srgbClr val="5B9BD5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6976872" y="3310128"/>
            <a:ext cx="2368296" cy="649224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Кафедра / факультет:</a:t>
            </a:r>
            <a:endParaRPr lang="en-US" sz="1600" dirty="0"/>
          </a:p>
          <a:p>
            <a:pPr marL="0" indent="0" algn="ctr">
              <a:lnSpc>
                <a:spcPct val="88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методическое сопровождение</a:t>
            </a:r>
            <a:endParaRPr lang="en-US" sz="1600" dirty="0"/>
          </a:p>
        </p:txBody>
      </p:sp>
      <p:sp>
        <p:nvSpPr>
          <p:cNvPr id="20" name="Shape 17"/>
          <p:cNvSpPr/>
          <p:nvPr/>
        </p:nvSpPr>
        <p:spPr>
          <a:xfrm>
            <a:off x="9765792" y="3246120"/>
            <a:ext cx="2331720" cy="777240"/>
          </a:xfrm>
          <a:prstGeom prst="roundRect">
            <a:avLst>
              <a:gd name="adj" fmla="val 9412"/>
            </a:avLst>
          </a:prstGeom>
          <a:solidFill>
            <a:srgbClr val="FFFFFF"/>
          </a:solidFill>
          <a:ln w="12700">
            <a:solidFill>
              <a:srgbClr val="5B9BD5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9838944" y="3310128"/>
            <a:ext cx="2185416" cy="649224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ЭИОС LMS:</a:t>
            </a:r>
            <a:endParaRPr lang="en-US" sz="1600" dirty="0"/>
          </a:p>
          <a:p>
            <a:pPr marL="0" indent="0" algn="ctr">
              <a:lnSpc>
                <a:spcPct val="88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загрузка комплекта</a:t>
            </a:r>
            <a:endParaRPr lang="en-US" sz="1600" dirty="0"/>
          </a:p>
        </p:txBody>
      </p:sp>
      <p:sp>
        <p:nvSpPr>
          <p:cNvPr id="22" name="Shape 19"/>
          <p:cNvSpPr/>
          <p:nvPr/>
        </p:nvSpPr>
        <p:spPr>
          <a:xfrm>
            <a:off x="4892040" y="4873752"/>
            <a:ext cx="3154680" cy="694944"/>
          </a:xfrm>
          <a:prstGeom prst="roundRect">
            <a:avLst>
              <a:gd name="adj" fmla="val 10526"/>
            </a:avLst>
          </a:prstGeom>
          <a:solidFill>
            <a:srgbClr val="FFFFFF"/>
          </a:solidFill>
          <a:ln w="12700">
            <a:solidFill>
              <a:srgbClr val="5B9BD5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4965192" y="4937760"/>
            <a:ext cx="3008376" cy="566928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Autofit/>
          </a:bodyPr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Правовые источники:</a:t>
            </a:r>
            <a:endParaRPr lang="en-US" sz="1600" dirty="0"/>
          </a:p>
          <a:p>
            <a:pPr marL="0" indent="0" algn="ctr">
              <a:lnSpc>
                <a:spcPct val="88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КонсультантПлюс, ЭБС «ЮРАЙТ»</a:t>
            </a:r>
            <a:endParaRPr lang="en-US" sz="1600" dirty="0"/>
          </a:p>
        </p:txBody>
      </p:sp>
      <p:sp>
        <p:nvSpPr>
          <p:cNvPr id="24" name="Shape 21"/>
          <p:cNvSpPr/>
          <p:nvPr/>
        </p:nvSpPr>
        <p:spPr>
          <a:xfrm>
            <a:off x="4736592" y="6327648"/>
            <a:ext cx="3474720" cy="749808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 w="12700">
            <a:solidFill>
              <a:srgbClr val="5B9BD5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4809744" y="6391656"/>
            <a:ext cx="3328416" cy="621792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Autofit/>
          </a:bodyPr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Итоговая оценка:</a:t>
            </a:r>
            <a:endParaRPr lang="en-US" sz="1600" dirty="0"/>
          </a:p>
          <a:p>
            <a:pPr marL="0" indent="0" algn="ctr">
              <a:lnSpc>
                <a:spcPct val="88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аттестационный лист и экспертная проверка</a:t>
            </a:r>
            <a:endParaRPr lang="en-US" sz="1600" dirty="0"/>
          </a:p>
        </p:txBody>
      </p:sp>
      <p:sp>
        <p:nvSpPr>
          <p:cNvPr id="26" name="Shape 23"/>
          <p:cNvSpPr/>
          <p:nvPr/>
        </p:nvSpPr>
        <p:spPr>
          <a:xfrm>
            <a:off x="1024128" y="5120640"/>
            <a:ext cx="2423160" cy="713232"/>
          </a:xfrm>
          <a:prstGeom prst="roundRect">
            <a:avLst>
              <a:gd name="adj" fmla="val 10256"/>
            </a:avLst>
          </a:prstGeom>
          <a:solidFill>
            <a:srgbClr val="FFFFFF"/>
          </a:solidFill>
          <a:ln w="12700">
            <a:solidFill>
              <a:srgbClr val="5B9BD5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1097280" y="5184648"/>
            <a:ext cx="2276856" cy="585216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Autofit/>
          </a:bodyPr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Деканат:</a:t>
            </a:r>
            <a:endParaRPr lang="en-US" sz="1600" dirty="0"/>
          </a:p>
          <a:p>
            <a:pPr marL="0" indent="0" algn="ctr">
              <a:lnSpc>
                <a:spcPct val="88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сроки и комплектность</a:t>
            </a:r>
            <a:endParaRPr lang="en-US" sz="1600" dirty="0"/>
          </a:p>
        </p:txBody>
      </p:sp>
      <p:sp>
        <p:nvSpPr>
          <p:cNvPr id="28" name="Shape 25"/>
          <p:cNvSpPr/>
          <p:nvPr/>
        </p:nvSpPr>
        <p:spPr>
          <a:xfrm>
            <a:off x="9491472" y="5120640"/>
            <a:ext cx="2606040" cy="713232"/>
          </a:xfrm>
          <a:prstGeom prst="roundRect">
            <a:avLst>
              <a:gd name="adj" fmla="val 10256"/>
            </a:avLst>
          </a:prstGeom>
          <a:solidFill>
            <a:srgbClr val="FFFFFF"/>
          </a:solidFill>
          <a:ln w="12700">
            <a:solidFill>
              <a:srgbClr val="5B9BD5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9564624" y="5184648"/>
            <a:ext cx="2459736" cy="585216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 lnSpcReduction="10000"/>
          </a:bodyPr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Библиотека / ЭБС:</a:t>
            </a:r>
            <a:endParaRPr lang="en-US" sz="1600" dirty="0"/>
          </a:p>
          <a:p>
            <a:pPr marL="0" indent="0" algn="ctr">
              <a:lnSpc>
                <a:spcPct val="88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нормативные материалы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929616" cy="9144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2029968"/>
            <a:ext cx="12929616" cy="5998464"/>
          </a:xfrm>
          <a:prstGeom prst="rect">
            <a:avLst/>
          </a:prstGeom>
          <a:solidFill>
            <a:srgbClr val="F2F2F2"/>
          </a:solidFill>
          <a:ln w="12700">
            <a:solidFill>
              <a:srgbClr val="F2F2F2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621792"/>
            <a:ext cx="182880" cy="1051560"/>
          </a:xfrm>
          <a:prstGeom prst="rect">
            <a:avLst/>
          </a:prstGeom>
          <a:solidFill>
            <a:srgbClr val="E30613"/>
          </a:solidFill>
          <a:ln w="12700">
            <a:solidFill>
              <a:srgbClr val="E30613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58368" y="438912"/>
            <a:ext cx="11750040" cy="123444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/>
          </a:bodyPr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3100" dirty="0">
                <a:solidFill>
                  <a:srgbClr val="E306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Экспериментально-практическая работа: юридические коллизии</a:t>
            </a:r>
            <a:endParaRPr lang="en-US" sz="3100" dirty="0"/>
          </a:p>
        </p:txBody>
      </p:sp>
      <p:pic>
        <p:nvPicPr>
          <p:cNvPr id="6" name="Image 0" descr="/mnt/data/assets_synergy_rhin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84280" y="8156448"/>
            <a:ext cx="1207008" cy="68580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77240" y="2395728"/>
            <a:ext cx="11338560" cy="850392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Autofit/>
          </a:bodyPr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Юридическая </a:t>
            </a:r>
            <a:r>
              <a:rPr lang="en-US" sz="2400" dirty="0" err="1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коллизия</a:t>
            </a: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- противоречие между нормами права, правовыми актами или правовыми позициями, применимыми к одной жизненной ситуации. Правоприменитель должен выбрать норму, имеющую приоритет, и мотивировать этот выбор.</a:t>
            </a:r>
            <a:endParaRPr lang="en-US" sz="2400" dirty="0"/>
          </a:p>
        </p:txBody>
      </p:sp>
      <p:sp>
        <p:nvSpPr>
          <p:cNvPr id="8" name="Shape 5"/>
          <p:cNvSpPr/>
          <p:nvPr/>
        </p:nvSpPr>
        <p:spPr>
          <a:xfrm>
            <a:off x="777240" y="3493008"/>
            <a:ext cx="5440680" cy="3063240"/>
          </a:xfrm>
          <a:prstGeom prst="rect">
            <a:avLst/>
          </a:prstGeom>
          <a:solidFill>
            <a:srgbClr val="FFFFFF"/>
          </a:solidFill>
          <a:ln w="12700">
            <a:solidFill>
              <a:srgbClr val="BFBFBF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6629400" y="3493008"/>
            <a:ext cx="5440680" cy="3063240"/>
          </a:xfrm>
          <a:prstGeom prst="rect">
            <a:avLst/>
          </a:prstGeom>
          <a:solidFill>
            <a:srgbClr val="FFFFFF"/>
          </a:solidFill>
          <a:ln w="12700">
            <a:solidFill>
              <a:srgbClr val="BFBFBF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960120" y="3675888"/>
            <a:ext cx="5074920" cy="292608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Autofit/>
          </a:bodyPr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2400" b="1" dirty="0">
                <a:solidFill>
                  <a:srgbClr val="E306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коллизий</a:t>
            </a:r>
            <a:endParaRPr lang="en-US" sz="2400" dirty="0"/>
          </a:p>
        </p:txBody>
      </p:sp>
      <p:sp>
        <p:nvSpPr>
          <p:cNvPr id="11" name="Text 8"/>
          <p:cNvSpPr/>
          <p:nvPr/>
        </p:nvSpPr>
        <p:spPr>
          <a:xfrm>
            <a:off x="960120" y="4114800"/>
            <a:ext cx="5074920" cy="224028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/>
          </a:bodyPr>
          <a:lstStyle/>
          <a:p>
            <a:pPr marL="0" indent="0" algn="l">
              <a:lnSpc>
                <a:spcPct val="90000"/>
              </a:lnSpc>
              <a:buNone/>
            </a:pPr>
            <a:r>
              <a:rPr lang="en-US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</a:t>
            </a:r>
            <a:r>
              <a:rPr lang="en-US" dirty="0" err="1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иерархические</a:t>
            </a:r>
            <a:r>
              <a:rPr lang="en-US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- акт меньшей юридической силы противоречит акту большей силы;</a:t>
            </a:r>
            <a:endParaRPr lang="en-US" dirty="0"/>
          </a:p>
          <a:p>
            <a:pPr marL="0" indent="0" algn="l">
              <a:lnSpc>
                <a:spcPct val="90000"/>
              </a:lnSpc>
              <a:buNone/>
            </a:pPr>
            <a:r>
              <a:rPr lang="en-US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</a:t>
            </a:r>
            <a:r>
              <a:rPr lang="en-US" dirty="0" err="1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темпоральные</a:t>
            </a:r>
            <a:r>
              <a:rPr lang="en-US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- поздний акт иначе регулирует уже урегулированное отношение;</a:t>
            </a:r>
            <a:endParaRPr lang="en-US" dirty="0"/>
          </a:p>
          <a:p>
            <a:pPr marL="0" indent="0" algn="l">
              <a:lnSpc>
                <a:spcPct val="90000"/>
              </a:lnSpc>
              <a:buNone/>
            </a:pPr>
            <a:r>
              <a:rPr lang="en-US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</a:t>
            </a:r>
            <a:r>
              <a:rPr lang="en-US" dirty="0" err="1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специальные</a:t>
            </a:r>
            <a:r>
              <a:rPr lang="en-US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- общая и специальная нормы применимы одновременно;</a:t>
            </a:r>
            <a:endParaRPr lang="en-US" dirty="0"/>
          </a:p>
          <a:p>
            <a:pPr marL="0" indent="0" algn="l">
              <a:lnSpc>
                <a:spcPct val="90000"/>
              </a:lnSpc>
              <a:buNone/>
            </a:pPr>
            <a:r>
              <a:rPr lang="en-US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межотраслевые и </a:t>
            </a:r>
            <a:r>
              <a:rPr lang="en-US" dirty="0" err="1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компетенционные</a:t>
            </a:r>
            <a:r>
              <a:rPr lang="en-US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- конфликт норм разных отраслей или органов.</a:t>
            </a:r>
            <a:endParaRPr lang="en-US" dirty="0"/>
          </a:p>
        </p:txBody>
      </p:sp>
      <p:sp>
        <p:nvSpPr>
          <p:cNvPr id="12" name="Text 9"/>
          <p:cNvSpPr/>
          <p:nvPr/>
        </p:nvSpPr>
        <p:spPr>
          <a:xfrm>
            <a:off x="6812280" y="3675888"/>
            <a:ext cx="5074920" cy="292608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Autofit/>
          </a:bodyPr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2400" b="1" dirty="0">
                <a:solidFill>
                  <a:srgbClr val="E306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разрешения</a:t>
            </a:r>
            <a:endParaRPr lang="en-US" sz="2400" dirty="0"/>
          </a:p>
        </p:txBody>
      </p:sp>
      <p:sp>
        <p:nvSpPr>
          <p:cNvPr id="13" name="Text 10"/>
          <p:cNvSpPr/>
          <p:nvPr/>
        </p:nvSpPr>
        <p:spPr>
          <a:xfrm>
            <a:off x="6812280" y="4114800"/>
            <a:ext cx="5074920" cy="224028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/>
          </a:bodyPr>
          <a:lstStyle/>
          <a:p>
            <a:pPr marL="0" indent="0" algn="l">
              <a:lnSpc>
                <a:spcPct val="90000"/>
              </a:lnSpc>
              <a:buNone/>
            </a:pPr>
            <a:r>
              <a:rPr lang="en-US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приоритет Конституции РФ и международного </a:t>
            </a:r>
            <a:r>
              <a:rPr lang="en-US" dirty="0" err="1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договора</a:t>
            </a:r>
            <a:r>
              <a:rPr lang="en-US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- ч. 1, 4 ст. 15 Конституции РФ;</a:t>
            </a:r>
            <a:endParaRPr lang="en-US" dirty="0"/>
          </a:p>
          <a:p>
            <a:pPr marL="0" indent="0" algn="l">
              <a:lnSpc>
                <a:spcPct val="90000"/>
              </a:lnSpc>
              <a:buNone/>
            </a:pPr>
            <a:r>
              <a:rPr lang="en-US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применение закона большей юридической </a:t>
            </a:r>
            <a:r>
              <a:rPr lang="en-US" dirty="0" err="1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силы</a:t>
            </a:r>
            <a:r>
              <a:rPr lang="en-US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- ч. 2 ст. 120 Конституции РФ;</a:t>
            </a:r>
            <a:endParaRPr lang="en-US" dirty="0"/>
          </a:p>
          <a:p>
            <a:pPr marL="0" indent="0" algn="l">
              <a:lnSpc>
                <a:spcPct val="90000"/>
              </a:lnSpc>
              <a:buNone/>
            </a:pPr>
            <a:r>
              <a:rPr lang="en-US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правила lex specialis и lex posterior;</a:t>
            </a:r>
            <a:endParaRPr lang="en-US" dirty="0"/>
          </a:p>
          <a:p>
            <a:pPr marL="0" indent="0" algn="l">
              <a:lnSpc>
                <a:spcPct val="90000"/>
              </a:lnSpc>
              <a:buNone/>
            </a:pPr>
            <a:r>
              <a:rPr lang="en-US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судебное толкование и оспаривание акта;</a:t>
            </a:r>
            <a:endParaRPr lang="en-US" dirty="0"/>
          </a:p>
          <a:p>
            <a:pPr marL="0" indent="0" algn="l">
              <a:lnSpc>
                <a:spcPct val="90000"/>
              </a:lnSpc>
              <a:buNone/>
            </a:pPr>
            <a:r>
              <a:rPr lang="en-US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антикоррупционная и правовая экспертиза проекта до принятия.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929616" cy="9144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2029968"/>
            <a:ext cx="12929616" cy="5998464"/>
          </a:xfrm>
          <a:prstGeom prst="rect">
            <a:avLst/>
          </a:prstGeom>
          <a:solidFill>
            <a:srgbClr val="F2F2F2"/>
          </a:solidFill>
          <a:ln w="12700">
            <a:solidFill>
              <a:srgbClr val="F2F2F2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621792"/>
            <a:ext cx="182880" cy="1051560"/>
          </a:xfrm>
          <a:prstGeom prst="rect">
            <a:avLst/>
          </a:prstGeom>
          <a:solidFill>
            <a:srgbClr val="E30613"/>
          </a:solidFill>
          <a:ln w="12700">
            <a:solidFill>
              <a:srgbClr val="E30613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58368" y="438912"/>
            <a:ext cx="11750040" cy="123444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/>
          </a:bodyPr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3100" dirty="0">
                <a:solidFill>
                  <a:srgbClr val="E306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Существенные признаки правоприменительных актов</a:t>
            </a:r>
            <a:endParaRPr lang="en-US" sz="3100" dirty="0"/>
          </a:p>
        </p:txBody>
      </p:sp>
      <p:pic>
        <p:nvPicPr>
          <p:cNvPr id="6" name="Image 0" descr="/mnt/data/assets_synergy_rhin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84280" y="8156448"/>
            <a:ext cx="1207008" cy="6858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868680" y="2468880"/>
            <a:ext cx="525780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BFBFBF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960120" y="2560320"/>
            <a:ext cx="475488" cy="475488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2400" b="1" dirty="0">
                <a:solidFill>
                  <a:srgbClr val="E306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2400" dirty="0"/>
          </a:p>
        </p:txBody>
      </p:sp>
      <p:sp>
        <p:nvSpPr>
          <p:cNvPr id="9" name="Text 6"/>
          <p:cNvSpPr/>
          <p:nvPr/>
        </p:nvSpPr>
        <p:spPr>
          <a:xfrm>
            <a:off x="1527048" y="2587752"/>
            <a:ext cx="4389120" cy="603504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/>
          </a:bodyPr>
          <a:lstStyle/>
          <a:p>
            <a:pPr marL="0" indent="0" algn="l">
              <a:lnSpc>
                <a:spcPct val="95000"/>
              </a:lnSpc>
              <a:buNone/>
            </a:pPr>
            <a:r>
              <a:rPr lang="en-US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индивидуальность адресата: акт решает конкретное дело;</a:t>
            </a:r>
            <a:endParaRPr lang="en-US" dirty="0"/>
          </a:p>
        </p:txBody>
      </p:sp>
      <p:sp>
        <p:nvSpPr>
          <p:cNvPr id="10" name="Shape 7"/>
          <p:cNvSpPr/>
          <p:nvPr/>
        </p:nvSpPr>
        <p:spPr>
          <a:xfrm>
            <a:off x="6583680" y="2468880"/>
            <a:ext cx="525780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BFBFBF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675120" y="2560320"/>
            <a:ext cx="475488" cy="475488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2400" b="1" dirty="0">
                <a:solidFill>
                  <a:srgbClr val="E306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12" name="Text 9"/>
          <p:cNvSpPr/>
          <p:nvPr/>
        </p:nvSpPr>
        <p:spPr>
          <a:xfrm>
            <a:off x="7242048" y="2587752"/>
            <a:ext cx="4389120" cy="603504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/>
          </a:bodyPr>
          <a:lstStyle/>
          <a:p>
            <a:pPr marL="0" indent="0" algn="l">
              <a:lnSpc>
                <a:spcPct val="95000"/>
              </a:lnSpc>
              <a:buNone/>
            </a:pPr>
            <a:r>
              <a:rPr lang="en-US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компетентность субъекта: акт выносится в пределах полномочий;</a:t>
            </a:r>
            <a:endParaRPr lang="en-US" dirty="0"/>
          </a:p>
        </p:txBody>
      </p:sp>
      <p:sp>
        <p:nvSpPr>
          <p:cNvPr id="13" name="Shape 10"/>
          <p:cNvSpPr/>
          <p:nvPr/>
        </p:nvSpPr>
        <p:spPr>
          <a:xfrm>
            <a:off x="868680" y="3749040"/>
            <a:ext cx="525780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BFBFBF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960120" y="3840480"/>
            <a:ext cx="475488" cy="475488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2400" b="1" dirty="0">
                <a:solidFill>
                  <a:srgbClr val="E306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5" name="Text 12"/>
          <p:cNvSpPr/>
          <p:nvPr/>
        </p:nvSpPr>
        <p:spPr>
          <a:xfrm>
            <a:off x="1527048" y="3867912"/>
            <a:ext cx="4389120" cy="603504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/>
          </a:bodyPr>
          <a:lstStyle/>
          <a:p>
            <a:pPr marL="0" indent="0" algn="l">
              <a:lnSpc>
                <a:spcPct val="95000"/>
              </a:lnSpc>
              <a:buNone/>
            </a:pPr>
            <a:r>
              <a:rPr lang="en-US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на юридические факты и доказательства;</a:t>
            </a:r>
            <a:endParaRPr lang="en-US" dirty="0"/>
          </a:p>
        </p:txBody>
      </p:sp>
      <p:sp>
        <p:nvSpPr>
          <p:cNvPr id="16" name="Shape 13"/>
          <p:cNvSpPr/>
          <p:nvPr/>
        </p:nvSpPr>
        <p:spPr>
          <a:xfrm>
            <a:off x="6583680" y="3749040"/>
            <a:ext cx="525780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BFBFBF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6675120" y="3840480"/>
            <a:ext cx="475488" cy="475488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2400" b="1" dirty="0">
                <a:solidFill>
                  <a:srgbClr val="E306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8" name="Text 15"/>
          <p:cNvSpPr/>
          <p:nvPr/>
        </p:nvSpPr>
        <p:spPr>
          <a:xfrm>
            <a:off x="7242048" y="3867912"/>
            <a:ext cx="4389120" cy="603504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/>
          </a:bodyPr>
          <a:lstStyle/>
          <a:p>
            <a:pPr marL="0" indent="0" algn="l">
              <a:lnSpc>
                <a:spcPct val="95000"/>
              </a:lnSpc>
              <a:buNone/>
            </a:pPr>
            <a:r>
              <a:rPr lang="en-US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государственно-властный и обязательный характер;</a:t>
            </a:r>
            <a:endParaRPr lang="en-US" dirty="0"/>
          </a:p>
        </p:txBody>
      </p:sp>
      <p:sp>
        <p:nvSpPr>
          <p:cNvPr id="19" name="Shape 16"/>
          <p:cNvSpPr/>
          <p:nvPr/>
        </p:nvSpPr>
        <p:spPr>
          <a:xfrm>
            <a:off x="868680" y="5029200"/>
            <a:ext cx="525780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BFBFBF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960120" y="5120640"/>
            <a:ext cx="475488" cy="475488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2400" b="1" dirty="0">
                <a:solidFill>
                  <a:srgbClr val="E306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21" name="Text 18"/>
          <p:cNvSpPr/>
          <p:nvPr/>
        </p:nvSpPr>
        <p:spPr>
          <a:xfrm>
            <a:off x="1527048" y="5148072"/>
            <a:ext cx="4389120" cy="603504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/>
          </a:bodyPr>
          <a:lstStyle/>
          <a:p>
            <a:pPr marL="0" indent="0" algn="l">
              <a:lnSpc>
                <a:spcPct val="95000"/>
              </a:lnSpc>
              <a:buNone/>
            </a:pPr>
            <a:r>
              <a:rPr lang="en-US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формализованная структура: реквизиты, мотивировка, резолютивная часть;</a:t>
            </a:r>
            <a:endParaRPr lang="en-US" dirty="0"/>
          </a:p>
        </p:txBody>
      </p:sp>
      <p:sp>
        <p:nvSpPr>
          <p:cNvPr id="22" name="Shape 19"/>
          <p:cNvSpPr/>
          <p:nvPr/>
        </p:nvSpPr>
        <p:spPr>
          <a:xfrm>
            <a:off x="6583680" y="5029200"/>
            <a:ext cx="525780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BFBFBF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6675120" y="5120640"/>
            <a:ext cx="475488" cy="475488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2400" b="1" dirty="0">
                <a:solidFill>
                  <a:srgbClr val="E306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24" name="Text 21"/>
          <p:cNvSpPr/>
          <p:nvPr/>
        </p:nvSpPr>
        <p:spPr>
          <a:xfrm>
            <a:off x="7242048" y="5148072"/>
            <a:ext cx="4389120" cy="603504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/>
          </a:bodyPr>
          <a:lstStyle/>
          <a:p>
            <a:pPr marL="0" indent="0" algn="l">
              <a:lnSpc>
                <a:spcPct val="95000"/>
              </a:lnSpc>
              <a:buNone/>
            </a:pPr>
            <a:r>
              <a:rPr lang="en-US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возможность обжалования в предусмотренных законом случаях.</a:t>
            </a:r>
            <a:endParaRPr lang="en-US" dirty="0"/>
          </a:p>
        </p:txBody>
      </p:sp>
      <p:sp>
        <p:nvSpPr>
          <p:cNvPr id="25" name="Text 22"/>
          <p:cNvSpPr/>
          <p:nvPr/>
        </p:nvSpPr>
        <p:spPr>
          <a:xfrm>
            <a:off x="713232" y="7470648"/>
            <a:ext cx="10972800" cy="347472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/>
          </a:bodyPr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95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Нормативная опора: ГПК РФ ст. 194–199, 224–225; КоАП РФ ст. 29.10; ТК РФ ст. 84.1.</a:t>
            </a:r>
            <a:endParaRPr lang="en-US" sz="9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929616" cy="9144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2029968"/>
            <a:ext cx="12929616" cy="5998464"/>
          </a:xfrm>
          <a:prstGeom prst="rect">
            <a:avLst/>
          </a:prstGeom>
          <a:solidFill>
            <a:srgbClr val="F2F2F2"/>
          </a:solidFill>
          <a:ln w="12700">
            <a:solidFill>
              <a:srgbClr val="F2F2F2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621792"/>
            <a:ext cx="182880" cy="1051560"/>
          </a:xfrm>
          <a:prstGeom prst="rect">
            <a:avLst/>
          </a:prstGeom>
          <a:solidFill>
            <a:srgbClr val="E30613"/>
          </a:solidFill>
          <a:ln w="12700">
            <a:solidFill>
              <a:srgbClr val="E30613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58368" y="438912"/>
            <a:ext cx="11750040" cy="123444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/>
          </a:bodyPr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3100" dirty="0">
                <a:solidFill>
                  <a:srgbClr val="E306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судебного правоприменения</a:t>
            </a:r>
            <a:endParaRPr lang="en-US" sz="3100" dirty="0"/>
          </a:p>
        </p:txBody>
      </p:sp>
      <p:pic>
        <p:nvPicPr>
          <p:cNvPr id="6" name="Image 0" descr="/mnt/data/assets_synergy_rhin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84280" y="8156448"/>
            <a:ext cx="1207008" cy="68580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77240" y="2423160"/>
            <a:ext cx="11338560" cy="512064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/>
          </a:bodyPr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Независимость суда и подчинение только Конституции РФ и федеральному закону: ст. 120 Конституции РФ.</a:t>
            </a:r>
            <a:endParaRPr lang="en-US" sz="2400" dirty="0"/>
          </a:p>
          <a:p>
            <a:pPr marL="0" indent="0" algn="l">
              <a:lnSpc>
                <a:spcPct val="90000"/>
              </a:lnSpc>
              <a:buNone/>
            </a:pPr>
            <a:endParaRPr lang="en-US" sz="2400" dirty="0"/>
          </a:p>
          <a:p>
            <a:pPr marL="0" indent="0" algn="l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Процессуальная форма: любое действие суда встроено в процедуру, например подготовка гражданского дела регулируется главой 14 ГПК РФ.</a:t>
            </a:r>
            <a:endParaRPr lang="en-US" sz="2400" dirty="0"/>
          </a:p>
          <a:p>
            <a:pPr marL="0" indent="0" algn="l">
              <a:lnSpc>
                <a:spcPct val="90000"/>
              </a:lnSpc>
              <a:buNone/>
            </a:pPr>
            <a:endParaRPr lang="en-US" sz="2400" dirty="0"/>
          </a:p>
          <a:p>
            <a:pPr marL="0" indent="0" algn="l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Состязательность и равноправие сторон: ст. 12 ГПК РФ, ст. 123 Конституции РФ.</a:t>
            </a:r>
            <a:endParaRPr lang="en-US" sz="2400" dirty="0"/>
          </a:p>
          <a:p>
            <a:pPr marL="0" indent="0" algn="l">
              <a:lnSpc>
                <a:spcPct val="90000"/>
              </a:lnSpc>
              <a:buNone/>
            </a:pPr>
            <a:endParaRPr lang="en-US" sz="2400" dirty="0"/>
          </a:p>
          <a:p>
            <a:pPr marL="0" indent="0" algn="l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Мотивированность судебного акта: решение должно быть законным и обоснованным, ст. 195 ГПК РФ; определение содержит мотивы и ссылку на законы, ст. 225 ГПК РФ.</a:t>
            </a:r>
            <a:endParaRPr lang="en-US" sz="2400" dirty="0"/>
          </a:p>
          <a:p>
            <a:pPr marL="0" indent="0" algn="l">
              <a:lnSpc>
                <a:spcPct val="90000"/>
              </a:lnSpc>
              <a:buNone/>
            </a:pPr>
            <a:endParaRPr lang="en-US" sz="2400" dirty="0"/>
          </a:p>
          <a:p>
            <a:pPr marL="0" indent="0" algn="l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Проверяемость: судебный акт может быть пересмотрен вышестоящим судом в апелляционном, кассационном или надзорном порядке.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929616" cy="9144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2029968"/>
            <a:ext cx="12929616" cy="5998464"/>
          </a:xfrm>
          <a:prstGeom prst="rect">
            <a:avLst/>
          </a:prstGeom>
          <a:solidFill>
            <a:srgbClr val="F2F2F2"/>
          </a:solidFill>
          <a:ln w="12700">
            <a:solidFill>
              <a:srgbClr val="F2F2F2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621792"/>
            <a:ext cx="182880" cy="1051560"/>
          </a:xfrm>
          <a:prstGeom prst="rect">
            <a:avLst/>
          </a:prstGeom>
          <a:solidFill>
            <a:srgbClr val="E30613"/>
          </a:solidFill>
          <a:ln w="12700">
            <a:solidFill>
              <a:srgbClr val="E30613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58368" y="438912"/>
            <a:ext cx="11750040" cy="123444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/>
          </a:bodyPr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3400" dirty="0">
                <a:solidFill>
                  <a:srgbClr val="E306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Стадии судебного процесса</a:t>
            </a:r>
            <a:endParaRPr lang="en-US" sz="3400" dirty="0"/>
          </a:p>
        </p:txBody>
      </p:sp>
      <p:pic>
        <p:nvPicPr>
          <p:cNvPr id="6" name="Image 0" descr="/mnt/data/assets_synergy_rhin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84280" y="8156448"/>
            <a:ext cx="1207008" cy="68580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77240" y="2304288"/>
            <a:ext cx="11338560" cy="384048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Autofit/>
          </a:bodyPr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гражданский процесс по иску о расторжении брака и разделе совместно нажитого имущества.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868680" y="2999232"/>
            <a:ext cx="5166360" cy="841248"/>
          </a:xfrm>
          <a:prstGeom prst="rect">
            <a:avLst/>
          </a:prstGeom>
          <a:solidFill>
            <a:srgbClr val="FFFFFF"/>
          </a:solidFill>
          <a:ln w="12700">
            <a:solidFill>
              <a:srgbClr val="BFBFBF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014984" y="3090672"/>
            <a:ext cx="4846320" cy="22860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Autofit/>
          </a:bodyPr>
          <a:lstStyle/>
          <a:p>
            <a:pPr marL="0" indent="0" algn="l">
              <a:lnSpc>
                <a:spcPct val="95000"/>
              </a:lnSpc>
              <a:buNone/>
            </a:pPr>
            <a:r>
              <a:rPr lang="en-US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Возбуждение дела</a:t>
            </a:r>
            <a:endParaRPr lang="en-US" dirty="0"/>
          </a:p>
        </p:txBody>
      </p:sp>
      <p:sp>
        <p:nvSpPr>
          <p:cNvPr id="10" name="Text 7"/>
          <p:cNvSpPr/>
          <p:nvPr/>
        </p:nvSpPr>
        <p:spPr>
          <a:xfrm>
            <a:off x="1014984" y="3392424"/>
            <a:ext cx="4846320" cy="329184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/>
          </a:bodyPr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подача и принятие иска: ст. 131–136, 133 ГПК РФ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6492240" y="2999232"/>
            <a:ext cx="5166360" cy="841248"/>
          </a:xfrm>
          <a:prstGeom prst="rect">
            <a:avLst/>
          </a:prstGeom>
          <a:solidFill>
            <a:srgbClr val="FFFFFF"/>
          </a:solidFill>
          <a:ln w="12700">
            <a:solidFill>
              <a:srgbClr val="BFBFBF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638544" y="3090672"/>
            <a:ext cx="4846320" cy="22860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Autofit/>
          </a:bodyPr>
          <a:lstStyle/>
          <a:p>
            <a:pPr marL="0" indent="0" algn="l">
              <a:lnSpc>
                <a:spcPct val="95000"/>
              </a:lnSpc>
              <a:buNone/>
            </a:pPr>
            <a:r>
              <a:rPr lang="en-US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Подготовка дела</a:t>
            </a:r>
            <a:endParaRPr lang="en-US" dirty="0"/>
          </a:p>
        </p:txBody>
      </p:sp>
      <p:sp>
        <p:nvSpPr>
          <p:cNvPr id="13" name="Text 10"/>
          <p:cNvSpPr/>
          <p:nvPr/>
        </p:nvSpPr>
        <p:spPr>
          <a:xfrm>
            <a:off x="6638544" y="3392424"/>
            <a:ext cx="4846320" cy="329184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/>
          </a:bodyPr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обязательная стадия: ст. 147–153 ГПК РФ</a:t>
            </a:r>
            <a:endParaRPr lang="en-US" sz="1600" dirty="0"/>
          </a:p>
        </p:txBody>
      </p:sp>
      <p:sp>
        <p:nvSpPr>
          <p:cNvPr id="14" name="Shape 11"/>
          <p:cNvSpPr/>
          <p:nvPr/>
        </p:nvSpPr>
        <p:spPr>
          <a:xfrm>
            <a:off x="868680" y="4206240"/>
            <a:ext cx="5166360" cy="841248"/>
          </a:xfrm>
          <a:prstGeom prst="rect">
            <a:avLst/>
          </a:prstGeom>
          <a:solidFill>
            <a:srgbClr val="FFFFFF"/>
          </a:solidFill>
          <a:ln w="12700">
            <a:solidFill>
              <a:srgbClr val="BFBFBF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1014984" y="4297680"/>
            <a:ext cx="4846320" cy="22860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Autofit/>
          </a:bodyPr>
          <a:lstStyle/>
          <a:p>
            <a:pPr marL="0" indent="0" algn="l">
              <a:lnSpc>
                <a:spcPct val="95000"/>
              </a:lnSpc>
              <a:buNone/>
            </a:pPr>
            <a:r>
              <a:rPr lang="en-US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Судебное разбирательство</a:t>
            </a:r>
            <a:endParaRPr lang="en-US" dirty="0"/>
          </a:p>
        </p:txBody>
      </p:sp>
      <p:sp>
        <p:nvSpPr>
          <p:cNvPr id="16" name="Text 13"/>
          <p:cNvSpPr/>
          <p:nvPr/>
        </p:nvSpPr>
        <p:spPr>
          <a:xfrm>
            <a:off x="1014984" y="4599432"/>
            <a:ext cx="4846320" cy="329184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Autofit/>
          </a:bodyPr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извещение, объяснения, доказательства, прения: ст. 153–193 ГПК РФ</a:t>
            </a:r>
            <a:endParaRPr lang="en-US" sz="1600" dirty="0"/>
          </a:p>
        </p:txBody>
      </p:sp>
      <p:sp>
        <p:nvSpPr>
          <p:cNvPr id="17" name="Shape 14"/>
          <p:cNvSpPr/>
          <p:nvPr/>
        </p:nvSpPr>
        <p:spPr>
          <a:xfrm>
            <a:off x="6492240" y="4206240"/>
            <a:ext cx="5166360" cy="841248"/>
          </a:xfrm>
          <a:prstGeom prst="rect">
            <a:avLst/>
          </a:prstGeom>
          <a:solidFill>
            <a:srgbClr val="FFFFFF"/>
          </a:solidFill>
          <a:ln w="12700">
            <a:solidFill>
              <a:srgbClr val="BFBFBF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638544" y="4297680"/>
            <a:ext cx="4846320" cy="22860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Autofit/>
          </a:bodyPr>
          <a:lstStyle/>
          <a:p>
            <a:pPr marL="0" indent="0" algn="l">
              <a:lnSpc>
                <a:spcPct val="95000"/>
              </a:lnSpc>
              <a:buNone/>
            </a:pPr>
            <a:r>
              <a:rPr lang="en-US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Принятие решения</a:t>
            </a:r>
            <a:endParaRPr lang="en-US" dirty="0"/>
          </a:p>
        </p:txBody>
      </p:sp>
      <p:sp>
        <p:nvSpPr>
          <p:cNvPr id="19" name="Text 16"/>
          <p:cNvSpPr/>
          <p:nvPr/>
        </p:nvSpPr>
        <p:spPr>
          <a:xfrm>
            <a:off x="6638544" y="4599432"/>
            <a:ext cx="4846320" cy="329184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Autofit/>
          </a:bodyPr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законность, обоснованность, содержание: ст. 194–199 ГПК РФ</a:t>
            </a:r>
            <a:endParaRPr lang="en-US" sz="1600" dirty="0"/>
          </a:p>
        </p:txBody>
      </p:sp>
      <p:sp>
        <p:nvSpPr>
          <p:cNvPr id="20" name="Shape 17"/>
          <p:cNvSpPr/>
          <p:nvPr/>
        </p:nvSpPr>
        <p:spPr>
          <a:xfrm>
            <a:off x="868680" y="5413248"/>
            <a:ext cx="5166360" cy="841248"/>
          </a:xfrm>
          <a:prstGeom prst="rect">
            <a:avLst/>
          </a:prstGeom>
          <a:solidFill>
            <a:srgbClr val="FFFFFF"/>
          </a:solidFill>
          <a:ln w="12700">
            <a:solidFill>
              <a:srgbClr val="BFBFBF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1014984" y="5504688"/>
            <a:ext cx="4846320" cy="22860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Autofit/>
          </a:bodyPr>
          <a:lstStyle/>
          <a:p>
            <a:pPr marL="0" indent="0" algn="l">
              <a:lnSpc>
                <a:spcPct val="95000"/>
              </a:lnSpc>
              <a:buNone/>
            </a:pPr>
            <a:r>
              <a:rPr lang="en-US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Апелляция</a:t>
            </a:r>
            <a:endParaRPr lang="en-US" dirty="0"/>
          </a:p>
        </p:txBody>
      </p:sp>
      <p:sp>
        <p:nvSpPr>
          <p:cNvPr id="22" name="Text 19"/>
          <p:cNvSpPr/>
          <p:nvPr/>
        </p:nvSpPr>
        <p:spPr>
          <a:xfrm>
            <a:off x="1014984" y="5806440"/>
            <a:ext cx="4846320" cy="329184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Autofit/>
          </a:bodyPr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жалоба на не вступившее в силу решение: ст. 320–330 ГПК РФ</a:t>
            </a:r>
            <a:endParaRPr lang="en-US" sz="1600" dirty="0"/>
          </a:p>
        </p:txBody>
      </p:sp>
      <p:sp>
        <p:nvSpPr>
          <p:cNvPr id="23" name="Shape 20"/>
          <p:cNvSpPr/>
          <p:nvPr/>
        </p:nvSpPr>
        <p:spPr>
          <a:xfrm>
            <a:off x="6492240" y="5413248"/>
            <a:ext cx="5166360" cy="841248"/>
          </a:xfrm>
          <a:prstGeom prst="rect">
            <a:avLst/>
          </a:prstGeom>
          <a:solidFill>
            <a:srgbClr val="FFFFFF"/>
          </a:solidFill>
          <a:ln w="12700">
            <a:solidFill>
              <a:srgbClr val="BFBFBF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6638544" y="5504688"/>
            <a:ext cx="4846320" cy="22860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Autofit/>
          </a:bodyPr>
          <a:lstStyle/>
          <a:p>
            <a:pPr marL="0" indent="0" algn="l">
              <a:lnSpc>
                <a:spcPct val="95000"/>
              </a:lnSpc>
              <a:buNone/>
            </a:pPr>
            <a:r>
              <a:rPr lang="en-US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 Исполнение</a:t>
            </a:r>
            <a:endParaRPr lang="en-US" dirty="0"/>
          </a:p>
        </p:txBody>
      </p:sp>
      <p:sp>
        <p:nvSpPr>
          <p:cNvPr id="25" name="Text 22"/>
          <p:cNvSpPr/>
          <p:nvPr/>
        </p:nvSpPr>
        <p:spPr>
          <a:xfrm>
            <a:off x="6638544" y="5806440"/>
            <a:ext cx="4846320" cy="329184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 fontScale="92500"/>
          </a:bodyPr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исполнительный лист и ФЗ от 02.10.2007 № 229-ФЗ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929616" cy="9144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2029968"/>
            <a:ext cx="12929616" cy="5998464"/>
          </a:xfrm>
          <a:prstGeom prst="rect">
            <a:avLst/>
          </a:prstGeom>
          <a:solidFill>
            <a:srgbClr val="F2F2F2"/>
          </a:solidFill>
          <a:ln w="12700">
            <a:solidFill>
              <a:srgbClr val="F2F2F2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621792"/>
            <a:ext cx="182880" cy="1051560"/>
          </a:xfrm>
          <a:prstGeom prst="rect">
            <a:avLst/>
          </a:prstGeom>
          <a:solidFill>
            <a:srgbClr val="E30613"/>
          </a:solidFill>
          <a:ln w="12700">
            <a:solidFill>
              <a:srgbClr val="E30613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58368" y="438912"/>
            <a:ext cx="11750040" cy="123444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/>
          </a:bodyPr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3100" dirty="0">
                <a:solidFill>
                  <a:srgbClr val="E306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Юридические документы: определение, особенности составления</a:t>
            </a:r>
            <a:endParaRPr lang="en-US" sz="3100" dirty="0"/>
          </a:p>
        </p:txBody>
      </p:sp>
      <p:pic>
        <p:nvPicPr>
          <p:cNvPr id="6" name="Image 0" descr="/mnt/data/assets_synergy_rhin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84280" y="8156448"/>
            <a:ext cx="1207008" cy="68580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77240" y="2395728"/>
            <a:ext cx="11338560" cy="91440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Autofit/>
          </a:bodyPr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Юридический </a:t>
            </a:r>
            <a:r>
              <a:rPr lang="en-US" sz="2000" dirty="0" err="1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- письменный или электронный носитель юридически значимой информации, оформленный по установленным правилам и способный подтверждать права, обязанности, полномочия, юридические факты или процессуальные действия.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777240" y="3584448"/>
            <a:ext cx="11338560" cy="329184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Autofit/>
          </a:bodyPr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доверенность на представление интересов в суде общей юрисдикции.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777240" y="4133088"/>
            <a:ext cx="11292840" cy="283464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указывается дата выдачи, доверитель, представитель, объем полномочий и срок действия;
</a:t>
            </a:r>
            <a:endParaRPr lang="en-US" dirty="0"/>
          </a:p>
          <a:p>
            <a:pPr>
              <a:lnSpc>
                <a:spcPct val="90000"/>
              </a:lnSpc>
            </a:pPr>
            <a:r>
              <a:rPr lang="en-US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специальные полномочия перечисляются прямо: подписание иска, признание иска, заключение мирового соглашения, обжалование, получение присужденного </a:t>
            </a:r>
            <a:r>
              <a:rPr lang="en-US" dirty="0" err="1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имущества</a:t>
            </a:r>
            <a:r>
              <a:rPr lang="en-US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- ст. 54 ГПК РФ;
</a:t>
            </a:r>
            <a:endParaRPr lang="en-US" dirty="0"/>
          </a:p>
          <a:p>
            <a:pPr>
              <a:lnSpc>
                <a:spcPct val="90000"/>
              </a:lnSpc>
            </a:pPr>
            <a:r>
              <a:rPr lang="en-US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доверенности определяется ст. 185–187 ГК РФ, процессуальное оформление </a:t>
            </a:r>
            <a:r>
              <a:rPr lang="en-US" dirty="0" err="1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полномочий</a:t>
            </a:r>
            <a:r>
              <a:rPr lang="en-US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- ст. 53–54 ГПК РФ;
</a:t>
            </a:r>
            <a:endParaRPr lang="en-US" dirty="0"/>
          </a:p>
          <a:p>
            <a:pPr>
              <a:lnSpc>
                <a:spcPct val="90000"/>
              </a:lnSpc>
            </a:pPr>
            <a:r>
              <a:rPr lang="en-US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 должен исключать двусмысленность полномочий и содержать идентифицирующие данные сторон.</a:t>
            </a: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929616" cy="9144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2029968"/>
            <a:ext cx="12929616" cy="5998464"/>
          </a:xfrm>
          <a:prstGeom prst="rect">
            <a:avLst/>
          </a:prstGeom>
          <a:solidFill>
            <a:srgbClr val="F2F2F2"/>
          </a:solidFill>
          <a:ln w="12700">
            <a:solidFill>
              <a:srgbClr val="F2F2F2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621792"/>
            <a:ext cx="182880" cy="1051560"/>
          </a:xfrm>
          <a:prstGeom prst="rect">
            <a:avLst/>
          </a:prstGeom>
          <a:solidFill>
            <a:srgbClr val="E30613"/>
          </a:solidFill>
          <a:ln w="12700">
            <a:solidFill>
              <a:srgbClr val="E30613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58368" y="438912"/>
            <a:ext cx="11750040" cy="123444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/>
          </a:bodyPr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2900" dirty="0">
                <a:solidFill>
                  <a:srgbClr val="E306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приказа об увольнении сотрудника за систематическое нарушение трудовой дисциплины</a:t>
            </a:r>
            <a:endParaRPr lang="en-US" sz="2900" dirty="0"/>
          </a:p>
        </p:txBody>
      </p:sp>
      <p:pic>
        <p:nvPicPr>
          <p:cNvPr id="6" name="Image 0" descr="/mnt/data/assets_synergy_rhin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84280" y="8156448"/>
            <a:ext cx="1207008" cy="6858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704088" y="2212848"/>
            <a:ext cx="11521440" cy="5696712"/>
          </a:xfrm>
          <a:prstGeom prst="rect">
            <a:avLst/>
          </a:prstGeom>
          <a:solidFill>
            <a:srgbClr val="FFFFFF"/>
          </a:solidFill>
          <a:ln w="12700">
            <a:solidFill>
              <a:srgbClr val="BFBFBF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896112" y="2377440"/>
            <a:ext cx="11155680" cy="36576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/>
          </a:bodyPr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приказа об увольнении сотрудника</a:t>
            </a:r>
            <a:endParaRPr lang="en-US" dirty="0"/>
          </a:p>
        </p:txBody>
      </p:sp>
      <p:sp>
        <p:nvSpPr>
          <p:cNvPr id="9" name="Text 6"/>
          <p:cNvSpPr/>
          <p:nvPr/>
        </p:nvSpPr>
        <p:spPr>
          <a:xfrm>
            <a:off x="950976" y="2834640"/>
            <a:ext cx="11018520" cy="4828032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/>
          </a:bodyPr>
          <a:lstStyle/>
          <a:p>
            <a:pPr marL="0" indent="0" algn="l">
              <a:lnSpc>
                <a:spcPct val="80000"/>
              </a:lnSpc>
              <a:buNone/>
            </a:pPr>
            <a:r>
              <a:rPr lang="en-US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АНО ВО «Московский университет «Синергия»</a:t>
            </a:r>
            <a:endParaRPr lang="en-US" dirty="0"/>
          </a:p>
          <a:p>
            <a:pPr marL="0" indent="0" algn="l">
              <a:lnSpc>
                <a:spcPct val="80000"/>
              </a:lnSpc>
              <a:buNone/>
            </a:pPr>
            <a:r>
              <a:rPr lang="en-US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ПРИКАЗ № 15-к</a:t>
            </a:r>
            <a:endParaRPr lang="en-US" dirty="0"/>
          </a:p>
          <a:p>
            <a:pPr marL="0" indent="0" algn="l">
              <a:lnSpc>
                <a:spcPct val="80000"/>
              </a:lnSpc>
              <a:buNone/>
            </a:pPr>
            <a:r>
              <a:rPr lang="en-US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г. Москва, 20.08.2026</a:t>
            </a:r>
            <a:endParaRPr lang="en-US" dirty="0"/>
          </a:p>
          <a:p>
            <a:pPr marL="0" indent="0" algn="l">
              <a:lnSpc>
                <a:spcPct val="80000"/>
              </a:lnSpc>
              <a:buNone/>
            </a:pPr>
            <a:endParaRPr lang="en-US" dirty="0"/>
          </a:p>
          <a:p>
            <a:pPr marL="0" indent="0" algn="l">
              <a:lnSpc>
                <a:spcPct val="80000"/>
              </a:lnSpc>
              <a:buNone/>
            </a:pPr>
            <a:r>
              <a:rPr lang="en-US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 увольнении работника за неоднократное неисполнение трудовых обязанностей</a:t>
            </a:r>
            <a:endParaRPr lang="en-US" dirty="0"/>
          </a:p>
          <a:p>
            <a:pPr marL="0" indent="0" algn="l">
              <a:lnSpc>
                <a:spcPct val="80000"/>
              </a:lnSpc>
              <a:buNone/>
            </a:pPr>
            <a:endParaRPr lang="en-US" dirty="0"/>
          </a:p>
          <a:p>
            <a:pPr marL="0" indent="0" algn="l">
              <a:lnSpc>
                <a:spcPct val="80000"/>
              </a:lnSpc>
              <a:buNone/>
            </a:pPr>
            <a:r>
              <a:rPr lang="en-US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Уволить 20 августа 2026 г. специалиста учебного отдела Иванова Ивана Ивановича, таб. № 0417, за неоднократное неисполнение без уважительных причин трудовых обязанностей при наличии действующего дисциплинарного </a:t>
            </a:r>
            <a:r>
              <a:rPr lang="en-US" dirty="0" err="1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взыскания</a:t>
            </a:r>
            <a:r>
              <a:rPr lang="en-US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- п. 5 ч. 1 ст. 81 Трудового кодекса РФ.</a:t>
            </a:r>
            <a:endParaRPr lang="en-US" dirty="0"/>
          </a:p>
          <a:p>
            <a:pPr marL="0" indent="0" algn="l">
              <a:lnSpc>
                <a:spcPct val="80000"/>
              </a:lnSpc>
              <a:buNone/>
            </a:pPr>
            <a:endParaRPr lang="en-US" dirty="0"/>
          </a:p>
          <a:p>
            <a:pPr marL="0" indent="0" algn="l">
              <a:lnSpc>
                <a:spcPct val="80000"/>
              </a:lnSpc>
              <a:buNone/>
            </a:pPr>
            <a:r>
              <a:rPr lang="en-US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Основания: трудовой договор от 10.01.2025 № 7-ТД; должностная инструкция специалиста учебного отдела; приказ о дисциплинарном взыскании от 12.06.2026 № 31-д; докладная записка руководителя отдела от 12.08.2026; акт об отсутствии на рабочем месте от 12.08.2026; письменное объяснение работника от 14.08.2026; служебная записка от 16.08.2026. Порядок применения взыскания соблюден по ст. 192–193 ТК РФ.</a:t>
            </a:r>
            <a:endParaRPr lang="en-US" dirty="0"/>
          </a:p>
          <a:p>
            <a:pPr marL="0" indent="0" algn="l">
              <a:lnSpc>
                <a:spcPct val="80000"/>
              </a:lnSpc>
              <a:buNone/>
            </a:pPr>
            <a:endParaRPr lang="en-US" dirty="0"/>
          </a:p>
          <a:p>
            <a:pPr marL="0" indent="0" algn="l">
              <a:lnSpc>
                <a:spcPct val="80000"/>
              </a:lnSpc>
              <a:buNone/>
            </a:pPr>
            <a:r>
              <a:rPr lang="en-US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Отделу кадров оформить запись в трудовой книжке и сведения о трудовой деятельности по ст. 84.1 ТК РФ, произвести расчет по ст. 140 ТК РФ.</a:t>
            </a:r>
            <a:endParaRPr lang="en-US" dirty="0"/>
          </a:p>
          <a:p>
            <a:pPr marL="0" indent="0" algn="l">
              <a:lnSpc>
                <a:spcPct val="80000"/>
              </a:lnSpc>
              <a:buNone/>
            </a:pPr>
            <a:endParaRPr lang="en-US" dirty="0"/>
          </a:p>
          <a:p>
            <a:pPr marL="0" indent="0" algn="l">
              <a:lnSpc>
                <a:spcPct val="80000"/>
              </a:lnSpc>
              <a:buNone/>
            </a:pPr>
            <a:r>
              <a:rPr lang="en-US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Ректор __________________ /Ф.И.О./</a:t>
            </a:r>
            <a:endParaRPr lang="en-US" dirty="0"/>
          </a:p>
          <a:p>
            <a:pPr marL="0" indent="0" algn="l">
              <a:lnSpc>
                <a:spcPct val="80000"/>
              </a:lnSpc>
              <a:buNone/>
            </a:pPr>
            <a:r>
              <a:rPr lang="en-US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приказом ознакомлен: _____________ /И.И. Иванов/</a:t>
            </a: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929616" cy="9144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2029968"/>
            <a:ext cx="12929616" cy="5998464"/>
          </a:xfrm>
          <a:prstGeom prst="rect">
            <a:avLst/>
          </a:prstGeom>
          <a:solidFill>
            <a:srgbClr val="F2F2F2"/>
          </a:solidFill>
          <a:ln w="12700">
            <a:solidFill>
              <a:srgbClr val="F2F2F2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621792"/>
            <a:ext cx="182880" cy="1051560"/>
          </a:xfrm>
          <a:prstGeom prst="rect">
            <a:avLst/>
          </a:prstGeom>
          <a:solidFill>
            <a:srgbClr val="E30613"/>
          </a:solidFill>
          <a:ln w="12700">
            <a:solidFill>
              <a:srgbClr val="E30613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58368" y="438912"/>
            <a:ext cx="11750040" cy="123444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/>
          </a:bodyPr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3100" dirty="0">
                <a:solidFill>
                  <a:srgbClr val="E306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доверенности на представление интересов в суде общей юрисдикции</a:t>
            </a:r>
            <a:endParaRPr lang="en-US" sz="3100" dirty="0"/>
          </a:p>
        </p:txBody>
      </p:sp>
      <p:pic>
        <p:nvPicPr>
          <p:cNvPr id="6" name="Image 0" descr="/mnt/data/assets_synergy_rhin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84280" y="8156448"/>
            <a:ext cx="1207008" cy="6858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704088" y="2212848"/>
            <a:ext cx="11521440" cy="5696712"/>
          </a:xfrm>
          <a:prstGeom prst="rect">
            <a:avLst/>
          </a:prstGeom>
          <a:solidFill>
            <a:srgbClr val="FFFFFF"/>
          </a:solidFill>
          <a:ln w="12700">
            <a:solidFill>
              <a:srgbClr val="BFBFBF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896112" y="2377440"/>
            <a:ext cx="11155680" cy="36576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/>
          </a:bodyPr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доверенности на представление интересов ответчика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950976" y="2834640"/>
            <a:ext cx="11018520" cy="4828032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 lnSpcReduction="10000"/>
          </a:bodyPr>
          <a:lstStyle/>
          <a:p>
            <a:pPr marL="0" indent="0" algn="l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ДОВЕРЕННОСТЬ</a:t>
            </a:r>
            <a:endParaRPr lang="en-US" sz="2000" dirty="0"/>
          </a:p>
          <a:p>
            <a:pPr marL="0" indent="0" algn="l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г. Москва, двадцатое августа две тысячи двадцать шестого года</a:t>
            </a:r>
            <a:endParaRPr lang="en-US" sz="2000" dirty="0"/>
          </a:p>
          <a:p>
            <a:pPr marL="0" indent="0" algn="l">
              <a:lnSpc>
                <a:spcPct val="80000"/>
              </a:lnSpc>
              <a:buNone/>
            </a:pPr>
            <a:endParaRPr lang="en-US" sz="2000" dirty="0"/>
          </a:p>
          <a:p>
            <a:pPr marL="0" indent="0" algn="l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Я, Еремин Алексей Викторович, 12.04.1989 г.р., паспорт 45 12 № 123456, зарегистрирован: г. Москва, ул. Новая, д. 10, кв. 15, настоящей доверенностью уполномочиваю Петрову Марину Сергеевну, 03.03.1992 г.р., паспорт 45 15 № 654321, представлять мои интересы как ответчика в судах общей юрисдикции по гражданскому делу по иску Ереминой О.С. о расторжении брака и разделе совместно нажитого имущества.</a:t>
            </a:r>
            <a:endParaRPr lang="en-US" sz="2000" dirty="0"/>
          </a:p>
          <a:p>
            <a:pPr marL="0" indent="0" algn="l">
              <a:lnSpc>
                <a:spcPct val="80000"/>
              </a:lnSpc>
              <a:buNone/>
            </a:pPr>
            <a:endParaRPr lang="en-US" sz="2000" dirty="0"/>
          </a:p>
          <a:p>
            <a:pPr marL="0" indent="0" algn="l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Представителю предоставляются права, предусмотренные ст. 35, 53–54 ГПК РФ: знакомиться с материалами дела, делать выписки и копии, заявлять ходатайства и отводы, представлять доказательства, участвовать в их исследовании, давать объяснения, получать судебные акты, подавать заявления, частные и апелляционные жалобы. Специальные полномочия: подписание возражений, признание обстоятельств, заключение мирового соглашения, изменение предмета возражений и получение присужденного </a:t>
            </a:r>
            <a:r>
              <a:rPr lang="en-US" sz="2000" dirty="0" err="1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имущества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- только при отдельном письменном согласии доверителя.</a:t>
            </a:r>
            <a:endParaRPr lang="en-US" sz="2000" dirty="0"/>
          </a:p>
          <a:p>
            <a:pPr marL="0" indent="0" algn="l">
              <a:lnSpc>
                <a:spcPct val="80000"/>
              </a:lnSpc>
              <a:buNone/>
            </a:pPr>
            <a:endParaRPr lang="en-US" sz="2000" dirty="0"/>
          </a:p>
          <a:p>
            <a:pPr marL="0" indent="0" algn="l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Доверенность выдана сроком на один год, без права передоверия. Правовая основа: ст. 185–187 ГК РФ, ст. 53–54 ГПК РФ.</a:t>
            </a:r>
            <a:endParaRPr lang="en-US" sz="2000" dirty="0"/>
          </a:p>
          <a:p>
            <a:pPr marL="0" indent="0" algn="l">
              <a:lnSpc>
                <a:spcPct val="80000"/>
              </a:lnSpc>
              <a:buNone/>
            </a:pPr>
            <a:endParaRPr lang="en-US" sz="2000" dirty="0"/>
          </a:p>
          <a:p>
            <a:pPr marL="0" indent="0" algn="l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Подпись доверителя: __________ /А.В. Еремин/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929616" cy="9144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2029968"/>
            <a:ext cx="12929616" cy="5998464"/>
          </a:xfrm>
          <a:prstGeom prst="rect">
            <a:avLst/>
          </a:prstGeom>
          <a:solidFill>
            <a:srgbClr val="F2F2F2"/>
          </a:solidFill>
          <a:ln w="12700">
            <a:solidFill>
              <a:srgbClr val="F2F2F2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621792"/>
            <a:ext cx="182880" cy="1051560"/>
          </a:xfrm>
          <a:prstGeom prst="rect">
            <a:avLst/>
          </a:prstGeom>
          <a:solidFill>
            <a:srgbClr val="E30613"/>
          </a:solidFill>
          <a:ln w="12700">
            <a:solidFill>
              <a:srgbClr val="E30613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58368" y="438912"/>
            <a:ext cx="11750040" cy="123444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/>
          </a:bodyPr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3400" dirty="0">
                <a:solidFill>
                  <a:srgbClr val="E306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мирового соглашения об уплате алиментов</a:t>
            </a:r>
            <a:endParaRPr lang="en-US" sz="3400" dirty="0"/>
          </a:p>
        </p:txBody>
      </p:sp>
      <p:pic>
        <p:nvPicPr>
          <p:cNvPr id="6" name="Image 0" descr="/mnt/data/assets_synergy_rhin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84280" y="8156448"/>
            <a:ext cx="1207008" cy="6858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704088" y="2212848"/>
            <a:ext cx="11521440" cy="5696712"/>
          </a:xfrm>
          <a:prstGeom prst="rect">
            <a:avLst/>
          </a:prstGeom>
          <a:solidFill>
            <a:srgbClr val="FFFFFF"/>
          </a:solidFill>
          <a:ln w="12700">
            <a:solidFill>
              <a:srgbClr val="BFBFBF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896112" y="2377440"/>
            <a:ext cx="11155680" cy="36576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/>
          </a:bodyPr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мирового соглашения об уплате алиментов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950976" y="2834640"/>
            <a:ext cx="11018520" cy="4828032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/>
          </a:bodyPr>
          <a:lstStyle/>
          <a:p>
            <a:pPr marL="0" indent="0" algn="l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МИРОВОЕ СОГЛАШЕНИЕ ОБ УПЛАТЕ АЛИМЕНТОВ</a:t>
            </a:r>
            <a:endParaRPr lang="en-US" sz="2000" dirty="0"/>
          </a:p>
          <a:p>
            <a:pPr marL="0" indent="0" algn="l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г. Москва, 20.08.2026</a:t>
            </a:r>
            <a:endParaRPr lang="en-US" sz="2000" dirty="0"/>
          </a:p>
          <a:p>
            <a:pPr marL="0" indent="0" algn="l">
              <a:lnSpc>
                <a:spcPct val="80000"/>
              </a:lnSpc>
              <a:buNone/>
            </a:pPr>
            <a:endParaRPr lang="en-US" sz="2000" dirty="0"/>
          </a:p>
          <a:p>
            <a:pPr marL="0" indent="0" algn="l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Еремина Ольга Сергеевна, истец, и Еремин Алексей Викторович, ответчик, по гражданскому делу № 2-1245/2026 заключили мировое соглашение на основании ст. 39, 173 ГПК РФ и ст. 80–81, 99–105 СК РФ.</a:t>
            </a:r>
            <a:endParaRPr lang="en-US" sz="2000" dirty="0"/>
          </a:p>
          <a:p>
            <a:pPr marL="0" indent="0" algn="l">
              <a:lnSpc>
                <a:spcPct val="80000"/>
              </a:lnSpc>
              <a:buNone/>
            </a:pPr>
            <a:endParaRPr lang="en-US" sz="2000" dirty="0"/>
          </a:p>
          <a:p>
            <a:pPr marL="0" indent="0" algn="l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Ответчик обязуется уплачивать алименты на содержание несовершеннолетнего ребенка Ереминой Марии Алексеевны, 15.05.2018 г.р., в размере 1/4 всех видов заработка и иного дохода ежемесячно, начиная с 01.09.2026 и до достижения ребенком совершеннолетия.</a:t>
            </a:r>
            <a:endParaRPr lang="en-US" sz="2000" dirty="0"/>
          </a:p>
          <a:p>
            <a:pPr marL="0" indent="0" algn="l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Перечисление производится не позднее 10-го числа каждого месяца на банковский счет истца.</a:t>
            </a:r>
            <a:endParaRPr lang="en-US" sz="2000" dirty="0"/>
          </a:p>
          <a:p>
            <a:pPr marL="0" indent="0" algn="l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Суммы алиментов индексируются в случаях и порядке, предусмотренных ст. 117 СК РФ.</a:t>
            </a:r>
            <a:endParaRPr lang="en-US" sz="2000" dirty="0"/>
          </a:p>
          <a:p>
            <a:pPr marL="0" indent="0" algn="l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Стороны подтверждают, что условия соглашения не нарушают права ребенка и иных лиц.</a:t>
            </a:r>
            <a:endParaRPr lang="en-US" sz="2000" dirty="0"/>
          </a:p>
          <a:p>
            <a:pPr marL="0" indent="0" algn="l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После утверждения судом производство по делу в части алиментов подлежит прекращению по абз. 5 ст. 220 ГПК РФ; последствия прекращения разъяснены сторонам.</a:t>
            </a:r>
            <a:endParaRPr lang="en-US" sz="2000" dirty="0"/>
          </a:p>
          <a:p>
            <a:pPr marL="0" indent="0" algn="l">
              <a:lnSpc>
                <a:spcPct val="80000"/>
              </a:lnSpc>
              <a:buNone/>
            </a:pPr>
            <a:endParaRPr lang="en-US" sz="2000" dirty="0"/>
          </a:p>
          <a:p>
            <a:pPr marL="0" indent="0" algn="l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Истец __________ /О.С. Еремина/   Ответчик __________ /А.В. Еремин/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929616" cy="9144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2029968"/>
            <a:ext cx="12929616" cy="5998464"/>
          </a:xfrm>
          <a:prstGeom prst="rect">
            <a:avLst/>
          </a:prstGeom>
          <a:solidFill>
            <a:srgbClr val="F2F2F2"/>
          </a:solidFill>
          <a:ln w="12700">
            <a:solidFill>
              <a:srgbClr val="F2F2F2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621792"/>
            <a:ext cx="182880" cy="1051560"/>
          </a:xfrm>
          <a:prstGeom prst="rect">
            <a:avLst/>
          </a:prstGeom>
          <a:solidFill>
            <a:srgbClr val="E30613"/>
          </a:solidFill>
          <a:ln w="12700">
            <a:solidFill>
              <a:srgbClr val="E30613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58368" y="438912"/>
            <a:ext cx="11750040" cy="123444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/>
          </a:bodyPr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3400" dirty="0">
                <a:solidFill>
                  <a:srgbClr val="E306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протокола об административном правонарушении</a:t>
            </a:r>
            <a:endParaRPr lang="en-US" sz="3400" dirty="0"/>
          </a:p>
        </p:txBody>
      </p:sp>
      <p:pic>
        <p:nvPicPr>
          <p:cNvPr id="6" name="Image 0" descr="/mnt/data/assets_synergy_rhin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84280" y="8156448"/>
            <a:ext cx="1207008" cy="6858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704088" y="2212848"/>
            <a:ext cx="11521440" cy="5696712"/>
          </a:xfrm>
          <a:prstGeom prst="rect">
            <a:avLst/>
          </a:prstGeom>
          <a:solidFill>
            <a:srgbClr val="FFFFFF"/>
          </a:solidFill>
          <a:ln w="12700">
            <a:solidFill>
              <a:srgbClr val="BFBFBF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896112" y="2377440"/>
            <a:ext cx="11155680" cy="36576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/>
          </a:bodyPr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протокола об административном правонарушении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950976" y="2834640"/>
            <a:ext cx="11018520" cy="4828032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 lnSpcReduction="10000"/>
          </a:bodyPr>
          <a:lstStyle/>
          <a:p>
            <a:pPr marL="0" indent="0" algn="l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ПРОТОКОЛ № 77-20/2026 ОБ АДМИНИСТРАТИВНОМ ПРАВОНАРУШЕНИИ</a:t>
            </a:r>
            <a:endParaRPr lang="en-US" sz="2000" dirty="0"/>
          </a:p>
          <a:p>
            <a:pPr marL="0" indent="0" algn="l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г. Москва, 20.08.2026, 16:30</a:t>
            </a:r>
            <a:endParaRPr lang="en-US" sz="2000" dirty="0"/>
          </a:p>
          <a:p>
            <a:pPr marL="0" indent="0" algn="l">
              <a:lnSpc>
                <a:spcPct val="80000"/>
              </a:lnSpc>
              <a:buNone/>
            </a:pPr>
            <a:endParaRPr lang="en-US" sz="2000" dirty="0"/>
          </a:p>
          <a:p>
            <a:pPr marL="0" indent="0" algn="l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Я, инспектор ОМВД России по району Тверской г. Москвы капитан полиции Сидоров П.П., составил настоящий протокол в отношении Смирнова Дениса Олеговича, 01.02.1997 г.р., паспорт 45 17 № 222333, проживающего: г. Москва, ул. Лесная, д. 5, кв. 18.</a:t>
            </a:r>
            <a:endParaRPr lang="en-US" sz="2000" dirty="0"/>
          </a:p>
          <a:p>
            <a:pPr marL="0" indent="0" algn="l">
              <a:lnSpc>
                <a:spcPct val="80000"/>
              </a:lnSpc>
              <a:buNone/>
            </a:pPr>
            <a:endParaRPr lang="en-US" sz="2000" dirty="0"/>
          </a:p>
          <a:p>
            <a:pPr marL="0" indent="0" algn="l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20.08.2026 в 15:50 по адресу: г. Москва, ул. Тверская, д. 12, Смирнов Д.О. выражался нецензурной бранью в общественном месте, приставал к гражданам, нарушал общественный порядок и спокойствие граждан, чем совершил правонарушение, предусмотренное ч. 1 ст. 20.1 КоАП РФ.</a:t>
            </a:r>
            <a:endParaRPr lang="en-US" sz="2000" dirty="0"/>
          </a:p>
          <a:p>
            <a:pPr marL="0" indent="0" algn="l">
              <a:lnSpc>
                <a:spcPct val="80000"/>
              </a:lnSpc>
              <a:buNone/>
            </a:pPr>
            <a:endParaRPr lang="en-US" sz="2000" dirty="0"/>
          </a:p>
          <a:p>
            <a:pPr marL="0" indent="0" algn="l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Права, предусмотренные ст. 25.1 КоАП РФ и ст. 51 Конституции РФ, разъяснены. Объяснение лица: «С протоколом ознакомлен, вину признаю частично». Свидетели: Орлова Н.Н., Ким А.С.</a:t>
            </a:r>
            <a:endParaRPr lang="en-US" sz="2000" dirty="0"/>
          </a:p>
          <a:p>
            <a:pPr marL="0" indent="0" algn="l">
              <a:lnSpc>
                <a:spcPct val="80000"/>
              </a:lnSpc>
              <a:buNone/>
            </a:pPr>
            <a:endParaRPr lang="en-US" sz="2000" dirty="0"/>
          </a:p>
          <a:p>
            <a:pPr marL="0" indent="0" algn="l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Протокол составлен по требованиям ст. 28.2 КоАП РФ; копия вручена лицу, в отношении которого возбуждено дело.</a:t>
            </a:r>
            <a:endParaRPr lang="en-US" sz="2000" dirty="0"/>
          </a:p>
          <a:p>
            <a:pPr marL="0" indent="0" algn="l">
              <a:lnSpc>
                <a:spcPct val="80000"/>
              </a:lnSpc>
              <a:buNone/>
            </a:pPr>
            <a:endParaRPr lang="en-US" sz="2000" dirty="0"/>
          </a:p>
          <a:p>
            <a:pPr marL="0" indent="0" algn="l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Должностное лицо _________ /П.П. Сидоров/  Лицо _________ /Д.О. Смирнов/</a:t>
            </a:r>
            <a:endParaRPr lang="en-US" sz="2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929616" cy="9144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2029968"/>
            <a:ext cx="12929616" cy="5998464"/>
          </a:xfrm>
          <a:prstGeom prst="rect">
            <a:avLst/>
          </a:prstGeom>
          <a:solidFill>
            <a:srgbClr val="F2F2F2"/>
          </a:solidFill>
          <a:ln w="12700">
            <a:solidFill>
              <a:srgbClr val="F2F2F2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621792"/>
            <a:ext cx="182880" cy="1051560"/>
          </a:xfrm>
          <a:prstGeom prst="rect">
            <a:avLst/>
          </a:prstGeom>
          <a:solidFill>
            <a:srgbClr val="E30613"/>
          </a:solidFill>
          <a:ln w="12700">
            <a:solidFill>
              <a:srgbClr val="E30613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58368" y="438912"/>
            <a:ext cx="11750040" cy="123444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/>
          </a:bodyPr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3400" dirty="0">
                <a:solidFill>
                  <a:srgbClr val="E306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Выводы, предложения и рекомендации</a:t>
            </a:r>
            <a:endParaRPr lang="en-US" sz="3400" dirty="0"/>
          </a:p>
        </p:txBody>
      </p:sp>
      <p:pic>
        <p:nvPicPr>
          <p:cNvPr id="6" name="Image 0" descr="/mnt/data/assets_synergy_rhin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84280" y="8156448"/>
            <a:ext cx="1207008" cy="68580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77240" y="2112264"/>
            <a:ext cx="11338560" cy="5998464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 fontScale="92500" lnSpcReduction="10000"/>
          </a:bodyPr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ходе практики систематизирована нормативная база материального, процессуального и антикоррупционного права, необходимая для выполнения работ по ПМ.01 «Правоприменительная деятельность».</a:t>
            </a:r>
            <a:endParaRPr lang="en-US" sz="2800" dirty="0"/>
          </a:p>
          <a:p>
            <a:pPr marL="0" indent="0" algn="l">
              <a:lnSpc>
                <a:spcPct val="90000"/>
              </a:lnSpc>
              <a:buNone/>
            </a:pPr>
            <a:endParaRPr lang="en-US" sz="2800" dirty="0"/>
          </a:p>
          <a:p>
            <a:pPr marL="0" indent="0" algn="l">
              <a:lnSpc>
                <a:spcPct val="9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Получен первоначальный опыт анализа юридических коллизий, признаков правоприменительных актов, стадий гражданского процесса и особенностей судебного правоприменения.</a:t>
            </a:r>
            <a:endParaRPr lang="en-US" sz="2800" dirty="0"/>
          </a:p>
          <a:p>
            <a:pPr marL="0" indent="0" algn="l">
              <a:lnSpc>
                <a:spcPct val="90000"/>
              </a:lnSpc>
              <a:buNone/>
            </a:pPr>
            <a:endParaRPr lang="en-US" sz="2800" dirty="0"/>
          </a:p>
          <a:p>
            <a:pPr marL="0" indent="0" algn="l">
              <a:lnSpc>
                <a:spcPct val="9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Подготовлены проекты юридических документов с учетом требований юридической техники и нормативной аргументации: приказ, доверенность, мировое соглашение, протокол об административном правонарушении.</a:t>
            </a:r>
            <a:endParaRPr lang="en-US" sz="2800" dirty="0"/>
          </a:p>
          <a:p>
            <a:pPr marL="0" indent="0" algn="l">
              <a:lnSpc>
                <a:spcPct val="90000"/>
              </a:lnSpc>
              <a:buNone/>
            </a:pPr>
            <a:endParaRPr lang="en-US" sz="2800" dirty="0"/>
          </a:p>
          <a:p>
            <a:pPr marL="0" indent="0" algn="l">
              <a:lnSpc>
                <a:spcPct val="9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Рекомендации: использовать актуальные редакции НПА, вести рабочий реестр источников, проверять компетенцию субъекта правоприменения и включать в проекты актов мотивировочную часть с точными ссылками на статьи закона.</a:t>
            </a:r>
            <a:endParaRPr lang="en-US" sz="28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929616" cy="9144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2029968"/>
            <a:ext cx="12929616" cy="5998464"/>
          </a:xfrm>
          <a:prstGeom prst="rect">
            <a:avLst/>
          </a:prstGeom>
          <a:solidFill>
            <a:srgbClr val="F2F2F2"/>
          </a:solidFill>
          <a:ln w="12700">
            <a:solidFill>
              <a:srgbClr val="F2F2F2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621792"/>
            <a:ext cx="182880" cy="1051560"/>
          </a:xfrm>
          <a:prstGeom prst="rect">
            <a:avLst/>
          </a:prstGeom>
          <a:solidFill>
            <a:srgbClr val="E30613"/>
          </a:solidFill>
          <a:ln w="12700">
            <a:solidFill>
              <a:srgbClr val="E30613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58368" y="438912"/>
            <a:ext cx="11750040" cy="123444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/>
          </a:bodyPr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3100" dirty="0">
                <a:solidFill>
                  <a:srgbClr val="E306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Кейс № 7. Технология подготовки правоприменительных актов</a:t>
            </a:r>
            <a:endParaRPr lang="en-US" sz="3100" dirty="0"/>
          </a:p>
        </p:txBody>
      </p:sp>
      <p:pic>
        <p:nvPicPr>
          <p:cNvPr id="6" name="Image 0" descr="/mnt/data/assets_synergy_rhin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84280" y="8156448"/>
            <a:ext cx="1207008" cy="68580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77240" y="2331720"/>
            <a:ext cx="11338560" cy="50292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Autofit/>
          </a:bodyPr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Правоприменительный акт готовится как результат решения конкретного юридического дела компетентным субъектом. Технология включает последовательные действия:</a:t>
            </a:r>
            <a:endParaRPr lang="en-US" sz="2400" dirty="0"/>
          </a:p>
        </p:txBody>
      </p:sp>
      <p:sp>
        <p:nvSpPr>
          <p:cNvPr id="8" name="Shape 5"/>
          <p:cNvSpPr/>
          <p:nvPr/>
        </p:nvSpPr>
        <p:spPr>
          <a:xfrm>
            <a:off x="868680" y="3127248"/>
            <a:ext cx="5166360" cy="667512"/>
          </a:xfrm>
          <a:prstGeom prst="rect">
            <a:avLst/>
          </a:prstGeom>
          <a:solidFill>
            <a:srgbClr val="FFFFFF"/>
          </a:solidFill>
          <a:ln w="12700">
            <a:solidFill>
              <a:srgbClr val="BFBFBF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978408" y="3246120"/>
            <a:ext cx="384048" cy="384048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2000" b="1" dirty="0">
                <a:solidFill>
                  <a:srgbClr val="E306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1481328" y="3236976"/>
            <a:ext cx="4370832" cy="384048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Autofit/>
          </a:bodyPr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Установление компетенции органа и предмета решения.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6492240" y="3127248"/>
            <a:ext cx="5166360" cy="667512"/>
          </a:xfrm>
          <a:prstGeom prst="rect">
            <a:avLst/>
          </a:prstGeom>
          <a:solidFill>
            <a:srgbClr val="FFFFFF"/>
          </a:solidFill>
          <a:ln w="12700">
            <a:solidFill>
              <a:srgbClr val="BFBFBF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601968" y="3246120"/>
            <a:ext cx="384048" cy="384048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2000" b="1" dirty="0">
                <a:solidFill>
                  <a:srgbClr val="E306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13" name="Text 10"/>
          <p:cNvSpPr/>
          <p:nvPr/>
        </p:nvSpPr>
        <p:spPr>
          <a:xfrm>
            <a:off x="7104888" y="3236976"/>
            <a:ext cx="4370832" cy="384048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Autofit/>
          </a:bodyPr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Выявление юридических фактов и сбор доказательств.</a:t>
            </a:r>
            <a:endParaRPr lang="en-US" sz="1600" dirty="0"/>
          </a:p>
        </p:txBody>
      </p:sp>
      <p:sp>
        <p:nvSpPr>
          <p:cNvPr id="14" name="Shape 11"/>
          <p:cNvSpPr/>
          <p:nvPr/>
        </p:nvSpPr>
        <p:spPr>
          <a:xfrm>
            <a:off x="868680" y="4114800"/>
            <a:ext cx="5166360" cy="667512"/>
          </a:xfrm>
          <a:prstGeom prst="rect">
            <a:avLst/>
          </a:prstGeom>
          <a:solidFill>
            <a:srgbClr val="FFFFFF"/>
          </a:solidFill>
          <a:ln w="12700">
            <a:solidFill>
              <a:srgbClr val="BFBFBF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978408" y="4233672"/>
            <a:ext cx="384048" cy="384048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2000" b="1" dirty="0">
                <a:solidFill>
                  <a:srgbClr val="E306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  <p:sp>
        <p:nvSpPr>
          <p:cNvPr id="16" name="Text 13"/>
          <p:cNvSpPr/>
          <p:nvPr/>
        </p:nvSpPr>
        <p:spPr>
          <a:xfrm>
            <a:off x="1481328" y="4224528"/>
            <a:ext cx="4370832" cy="384048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Autofit/>
          </a:bodyPr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 действующих норм и проверка их юридической силы.</a:t>
            </a:r>
            <a:endParaRPr lang="en-US" sz="1600" dirty="0"/>
          </a:p>
        </p:txBody>
      </p:sp>
      <p:sp>
        <p:nvSpPr>
          <p:cNvPr id="17" name="Shape 14"/>
          <p:cNvSpPr/>
          <p:nvPr/>
        </p:nvSpPr>
        <p:spPr>
          <a:xfrm>
            <a:off x="6492240" y="4114800"/>
            <a:ext cx="5166360" cy="667512"/>
          </a:xfrm>
          <a:prstGeom prst="rect">
            <a:avLst/>
          </a:prstGeom>
          <a:solidFill>
            <a:srgbClr val="FFFFFF"/>
          </a:solidFill>
          <a:ln w="12700">
            <a:solidFill>
              <a:srgbClr val="BFBFBF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601968" y="4233672"/>
            <a:ext cx="384048" cy="384048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2000" b="1" dirty="0">
                <a:solidFill>
                  <a:srgbClr val="E306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19" name="Text 16"/>
          <p:cNvSpPr/>
          <p:nvPr/>
        </p:nvSpPr>
        <p:spPr>
          <a:xfrm>
            <a:off x="7104888" y="4224528"/>
            <a:ext cx="4370832" cy="384048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Autofit/>
          </a:bodyPr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Правовая квалификация фактов и разрешение возможных коллизий.</a:t>
            </a:r>
            <a:endParaRPr lang="en-US" sz="1600" dirty="0"/>
          </a:p>
        </p:txBody>
      </p:sp>
      <p:sp>
        <p:nvSpPr>
          <p:cNvPr id="20" name="Shape 17"/>
          <p:cNvSpPr/>
          <p:nvPr/>
        </p:nvSpPr>
        <p:spPr>
          <a:xfrm>
            <a:off x="868680" y="5102352"/>
            <a:ext cx="5166360" cy="667512"/>
          </a:xfrm>
          <a:prstGeom prst="rect">
            <a:avLst/>
          </a:prstGeom>
          <a:solidFill>
            <a:srgbClr val="FFFFFF"/>
          </a:solidFill>
          <a:ln w="12700">
            <a:solidFill>
              <a:srgbClr val="BFBFBF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978408" y="5221224"/>
            <a:ext cx="384048" cy="384048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2000" b="1" dirty="0">
                <a:solidFill>
                  <a:srgbClr val="E306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22" name="Text 19"/>
          <p:cNvSpPr/>
          <p:nvPr/>
        </p:nvSpPr>
        <p:spPr>
          <a:xfrm>
            <a:off x="1481328" y="5212080"/>
            <a:ext cx="4370832" cy="384048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Autofit/>
          </a:bodyPr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структуры акта: вводная, описательная, мотивировочная, резолютивная части.</a:t>
            </a:r>
            <a:endParaRPr lang="en-US" sz="1600" dirty="0"/>
          </a:p>
        </p:txBody>
      </p:sp>
      <p:sp>
        <p:nvSpPr>
          <p:cNvPr id="23" name="Shape 20"/>
          <p:cNvSpPr/>
          <p:nvPr/>
        </p:nvSpPr>
        <p:spPr>
          <a:xfrm>
            <a:off x="6492240" y="5102352"/>
            <a:ext cx="5166360" cy="667512"/>
          </a:xfrm>
          <a:prstGeom prst="rect">
            <a:avLst/>
          </a:prstGeom>
          <a:solidFill>
            <a:srgbClr val="FFFFFF"/>
          </a:solidFill>
          <a:ln w="12700">
            <a:solidFill>
              <a:srgbClr val="BFBFBF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6601968" y="5221224"/>
            <a:ext cx="384048" cy="384048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2000" b="1" dirty="0">
                <a:solidFill>
                  <a:srgbClr val="E306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25" name="Text 22"/>
          <p:cNvSpPr/>
          <p:nvPr/>
        </p:nvSpPr>
        <p:spPr>
          <a:xfrm>
            <a:off x="7104888" y="5212080"/>
            <a:ext cx="4370832" cy="384048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Autofit/>
          </a:bodyPr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Подписание, направление адресатам, фиксация порядка и срока обжалования.</a:t>
            </a:r>
            <a:endParaRPr lang="en-US" sz="1600" dirty="0"/>
          </a:p>
        </p:txBody>
      </p:sp>
      <p:sp>
        <p:nvSpPr>
          <p:cNvPr id="26" name="Text 23"/>
          <p:cNvSpPr/>
          <p:nvPr/>
        </p:nvSpPr>
        <p:spPr>
          <a:xfrm>
            <a:off x="713232" y="7470648"/>
            <a:ext cx="10972800" cy="347472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/>
          </a:bodyPr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105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Нормативная аргументация: определения суда выносятся по ст. 224 ГПК РФ, содержание определяется ст. 225 ГПК РФ; назначение дела к </a:t>
            </a:r>
            <a:r>
              <a:rPr lang="en-US" sz="1050" dirty="0" err="1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разбирательству</a:t>
            </a:r>
            <a:r>
              <a:rPr lang="en-US" sz="105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- ст. 153 ГПК РФ.</a:t>
            </a:r>
            <a:endParaRPr lang="en-US" sz="10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929616" cy="9144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2029968"/>
            <a:ext cx="12929616" cy="5998464"/>
          </a:xfrm>
          <a:prstGeom prst="rect">
            <a:avLst/>
          </a:prstGeom>
          <a:solidFill>
            <a:srgbClr val="F2F2F2"/>
          </a:solidFill>
          <a:ln w="12700">
            <a:solidFill>
              <a:srgbClr val="F2F2F2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621792"/>
            <a:ext cx="182880" cy="1051560"/>
          </a:xfrm>
          <a:prstGeom prst="rect">
            <a:avLst/>
          </a:prstGeom>
          <a:solidFill>
            <a:srgbClr val="E30613"/>
          </a:solidFill>
          <a:ln w="12700">
            <a:solidFill>
              <a:srgbClr val="E30613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58368" y="438912"/>
            <a:ext cx="11750040" cy="123444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/>
          </a:bodyPr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3100" dirty="0">
                <a:solidFill>
                  <a:srgbClr val="E306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Кейс № 7. Экспертиза правовых актов и их проектов</a:t>
            </a:r>
            <a:endParaRPr lang="en-US" sz="3100" dirty="0"/>
          </a:p>
        </p:txBody>
      </p:sp>
      <p:pic>
        <p:nvPicPr>
          <p:cNvPr id="6" name="Image 0" descr="/mnt/data/assets_synergy_rhin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84280" y="8156448"/>
            <a:ext cx="1207008" cy="68580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13232" y="2176272"/>
            <a:ext cx="11338560" cy="841248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Autofit/>
          </a:bodyPr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Экспертиза правового акта или </a:t>
            </a:r>
            <a:r>
              <a:rPr lang="en-US" sz="2400" dirty="0" err="1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проекта</a:t>
            </a: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- профессиональная проверка текста на соответствие Конституции РФ, федеральным законам, актам большей юридической силы, правилам юридической техники и целям регулирования.</a:t>
            </a:r>
            <a:endParaRPr lang="en-US" sz="2400" dirty="0"/>
          </a:p>
        </p:txBody>
      </p:sp>
      <p:sp>
        <p:nvSpPr>
          <p:cNvPr id="8" name="Shape 5"/>
          <p:cNvSpPr/>
          <p:nvPr/>
        </p:nvSpPr>
        <p:spPr>
          <a:xfrm>
            <a:off x="868680" y="3493008"/>
            <a:ext cx="5166360" cy="896112"/>
          </a:xfrm>
          <a:prstGeom prst="rect">
            <a:avLst/>
          </a:prstGeom>
          <a:solidFill>
            <a:srgbClr val="FFFFFF"/>
          </a:solidFill>
          <a:ln w="12700">
            <a:solidFill>
              <a:srgbClr val="BFBFBF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005840" y="3602736"/>
            <a:ext cx="4892040" cy="256032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Autofit/>
          </a:bodyPr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2000" b="1" dirty="0">
                <a:solidFill>
                  <a:srgbClr val="E306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Правовая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1005840" y="3922776"/>
            <a:ext cx="4892040" cy="32004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Autofit/>
          </a:bodyPr>
          <a:lstStyle/>
          <a:p>
            <a:pPr marL="0" indent="0" algn="l">
              <a:lnSpc>
                <a:spcPct val="95000"/>
              </a:lnSpc>
              <a:buNone/>
            </a:pPr>
            <a:r>
              <a:rPr lang="en-US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компетенция, форма, процедура принятия, содержание и последствия акта</a:t>
            </a:r>
            <a:endParaRPr lang="en-US" dirty="0"/>
          </a:p>
        </p:txBody>
      </p:sp>
      <p:sp>
        <p:nvSpPr>
          <p:cNvPr id="11" name="Shape 8"/>
          <p:cNvSpPr/>
          <p:nvPr/>
        </p:nvSpPr>
        <p:spPr>
          <a:xfrm>
            <a:off x="6492240" y="3493008"/>
            <a:ext cx="5166360" cy="896112"/>
          </a:xfrm>
          <a:prstGeom prst="rect">
            <a:avLst/>
          </a:prstGeom>
          <a:solidFill>
            <a:srgbClr val="FFFFFF"/>
          </a:solidFill>
          <a:ln w="12700">
            <a:solidFill>
              <a:srgbClr val="BFBFBF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629400" y="3602736"/>
            <a:ext cx="4892040" cy="256032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Autofit/>
          </a:bodyPr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2000" b="1" dirty="0">
                <a:solidFill>
                  <a:srgbClr val="E306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Антикоррупционная</a:t>
            </a:r>
            <a:endParaRPr lang="en-US" sz="2000" dirty="0"/>
          </a:p>
        </p:txBody>
      </p:sp>
      <p:sp>
        <p:nvSpPr>
          <p:cNvPr id="13" name="Text 10"/>
          <p:cNvSpPr/>
          <p:nvPr/>
        </p:nvSpPr>
        <p:spPr>
          <a:xfrm>
            <a:off x="6629400" y="3922776"/>
            <a:ext cx="4892040" cy="32004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Autofit/>
          </a:bodyPr>
          <a:lstStyle/>
          <a:p>
            <a:pPr marL="0" indent="0" algn="l">
              <a:lnSpc>
                <a:spcPct val="95000"/>
              </a:lnSpc>
              <a:buNone/>
            </a:pPr>
            <a:r>
              <a:rPr lang="en-US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выявление коррупциогенных факторов и предложения по их устранению</a:t>
            </a:r>
            <a:endParaRPr lang="en-US" dirty="0"/>
          </a:p>
        </p:txBody>
      </p:sp>
      <p:sp>
        <p:nvSpPr>
          <p:cNvPr id="14" name="Shape 11"/>
          <p:cNvSpPr/>
          <p:nvPr/>
        </p:nvSpPr>
        <p:spPr>
          <a:xfrm>
            <a:off x="868680" y="4754880"/>
            <a:ext cx="5166360" cy="896112"/>
          </a:xfrm>
          <a:prstGeom prst="rect">
            <a:avLst/>
          </a:prstGeom>
          <a:solidFill>
            <a:srgbClr val="FFFFFF"/>
          </a:solidFill>
          <a:ln w="12700">
            <a:solidFill>
              <a:srgbClr val="BFBFBF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1005840" y="4864608"/>
            <a:ext cx="4892040" cy="256032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Autofit/>
          </a:bodyPr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2000" b="1" dirty="0">
                <a:solidFill>
                  <a:srgbClr val="E306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Юридико-техническая</a:t>
            </a:r>
            <a:endParaRPr lang="en-US" sz="2000" dirty="0"/>
          </a:p>
        </p:txBody>
      </p:sp>
      <p:sp>
        <p:nvSpPr>
          <p:cNvPr id="16" name="Text 13"/>
          <p:cNvSpPr/>
          <p:nvPr/>
        </p:nvSpPr>
        <p:spPr>
          <a:xfrm>
            <a:off x="1005840" y="5184648"/>
            <a:ext cx="4892040" cy="32004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Autofit/>
          </a:bodyPr>
          <a:lstStyle/>
          <a:p>
            <a:pPr marL="0" indent="0" algn="l">
              <a:lnSpc>
                <a:spcPct val="95000"/>
              </a:lnSpc>
              <a:buNone/>
            </a:pPr>
            <a:r>
              <a:rPr lang="en-US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терминов, правильность ссылок и реквизитов</a:t>
            </a:r>
            <a:endParaRPr lang="en-US" dirty="0"/>
          </a:p>
        </p:txBody>
      </p:sp>
      <p:sp>
        <p:nvSpPr>
          <p:cNvPr id="17" name="Shape 14"/>
          <p:cNvSpPr/>
          <p:nvPr/>
        </p:nvSpPr>
        <p:spPr>
          <a:xfrm>
            <a:off x="6492240" y="4754880"/>
            <a:ext cx="5166360" cy="896112"/>
          </a:xfrm>
          <a:prstGeom prst="rect">
            <a:avLst/>
          </a:prstGeom>
          <a:solidFill>
            <a:srgbClr val="FFFFFF"/>
          </a:solidFill>
          <a:ln w="12700">
            <a:solidFill>
              <a:srgbClr val="BFBFBF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629400" y="4864608"/>
            <a:ext cx="4892040" cy="256032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Autofit/>
          </a:bodyPr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2000" b="1" dirty="0">
                <a:solidFill>
                  <a:srgbClr val="E306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Лингвистическая и логическая</a:t>
            </a:r>
            <a:endParaRPr lang="en-US" sz="2000" dirty="0"/>
          </a:p>
        </p:txBody>
      </p:sp>
      <p:sp>
        <p:nvSpPr>
          <p:cNvPr id="19" name="Text 16"/>
          <p:cNvSpPr/>
          <p:nvPr/>
        </p:nvSpPr>
        <p:spPr>
          <a:xfrm>
            <a:off x="6629400" y="5184648"/>
            <a:ext cx="4892040" cy="576072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/>
          </a:bodyPr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ясность текста, согласованность предписаний, отсутствие противоречий</a:t>
            </a:r>
            <a:endParaRPr lang="en-US" sz="1600" dirty="0"/>
          </a:p>
        </p:txBody>
      </p:sp>
      <p:sp>
        <p:nvSpPr>
          <p:cNvPr id="20" name="Text 17"/>
          <p:cNvSpPr/>
          <p:nvPr/>
        </p:nvSpPr>
        <p:spPr>
          <a:xfrm>
            <a:off x="713232" y="7470648"/>
            <a:ext cx="10972800" cy="347472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/>
          </a:bodyPr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95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Нормативная аргументация: Федеральный закон от 17.07.2009 № 172-ФЗ; Постановление Правительства РФ от 26.02.2010 № 96.</a:t>
            </a:r>
            <a:endParaRPr lang="en-US" sz="9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929616" cy="9144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2029968"/>
            <a:ext cx="12929616" cy="5998464"/>
          </a:xfrm>
          <a:prstGeom prst="rect">
            <a:avLst/>
          </a:prstGeom>
          <a:solidFill>
            <a:srgbClr val="F2F2F2"/>
          </a:solidFill>
          <a:ln w="12700">
            <a:solidFill>
              <a:srgbClr val="F2F2F2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621792"/>
            <a:ext cx="182880" cy="1051560"/>
          </a:xfrm>
          <a:prstGeom prst="rect">
            <a:avLst/>
          </a:prstGeom>
          <a:solidFill>
            <a:srgbClr val="E30613"/>
          </a:solidFill>
          <a:ln w="12700">
            <a:solidFill>
              <a:srgbClr val="E30613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58368" y="438912"/>
            <a:ext cx="11750040" cy="123444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/>
          </a:bodyPr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3400" dirty="0">
                <a:solidFill>
                  <a:srgbClr val="E306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Кейс № 7. Проект определения суда</a:t>
            </a:r>
            <a:endParaRPr lang="en-US" sz="3400" dirty="0"/>
          </a:p>
        </p:txBody>
      </p:sp>
      <p:pic>
        <p:nvPicPr>
          <p:cNvPr id="6" name="Image 0" descr="/mnt/data/assets_synergy_rhin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84280" y="8156448"/>
            <a:ext cx="1207008" cy="6858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704088" y="2212848"/>
            <a:ext cx="11521440" cy="5696712"/>
          </a:xfrm>
          <a:prstGeom prst="rect">
            <a:avLst/>
          </a:prstGeom>
          <a:solidFill>
            <a:srgbClr val="FFFFFF"/>
          </a:solidFill>
          <a:ln w="12700">
            <a:solidFill>
              <a:srgbClr val="BFBFBF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896112" y="2377440"/>
            <a:ext cx="11155680" cy="36576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/>
          </a:bodyPr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о назначении гражданского дела к судебному разбирательству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950976" y="2834640"/>
            <a:ext cx="11018520" cy="4828032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 fontScale="92500" lnSpcReduction="10000"/>
          </a:bodyPr>
          <a:lstStyle/>
          <a:p>
            <a:pPr marL="0" indent="0" algn="l">
              <a:lnSpc>
                <a:spcPct val="8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Люблинский районный суд города Москвы</a:t>
            </a:r>
            <a:endParaRPr lang="en-US" sz="1600" dirty="0"/>
          </a:p>
          <a:p>
            <a:pPr marL="0" indent="0" algn="l">
              <a:lnSpc>
                <a:spcPct val="8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Дело № 2-1245/2026</a:t>
            </a:r>
            <a:endParaRPr lang="en-US" sz="1600" dirty="0"/>
          </a:p>
          <a:p>
            <a:pPr marL="0" indent="0" algn="l">
              <a:lnSpc>
                <a:spcPct val="80000"/>
              </a:lnSpc>
              <a:buNone/>
            </a:pPr>
            <a:endParaRPr lang="en-US" sz="1600" dirty="0"/>
          </a:p>
          <a:p>
            <a:pPr marL="0" indent="0" algn="l">
              <a:lnSpc>
                <a:spcPct val="8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</a:t>
            </a:r>
            <a:endParaRPr lang="en-US" sz="1600" dirty="0"/>
          </a:p>
          <a:p>
            <a:pPr marL="0" indent="0" algn="l">
              <a:lnSpc>
                <a:spcPct val="8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назначении гражданского дела к судебному разбирательству</a:t>
            </a:r>
            <a:endParaRPr lang="en-US" sz="1600" dirty="0"/>
          </a:p>
          <a:p>
            <a:pPr marL="0" indent="0" algn="l">
              <a:lnSpc>
                <a:spcPct val="80000"/>
              </a:lnSpc>
              <a:buNone/>
            </a:pPr>
            <a:endParaRPr lang="en-US" sz="1600" dirty="0"/>
          </a:p>
          <a:p>
            <a:pPr marL="0" indent="0" algn="l">
              <a:lnSpc>
                <a:spcPct val="8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августа 2026 года, г. Москва</a:t>
            </a:r>
            <a:endParaRPr lang="en-US" sz="1600" dirty="0"/>
          </a:p>
          <a:p>
            <a:pPr marL="0" indent="0" algn="l">
              <a:lnSpc>
                <a:spcPct val="80000"/>
              </a:lnSpc>
              <a:buNone/>
            </a:pPr>
            <a:endParaRPr lang="en-US" sz="1600" dirty="0"/>
          </a:p>
          <a:p>
            <a:pPr marL="0" indent="0" algn="l">
              <a:lnSpc>
                <a:spcPct val="8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Судья Люблинского районного суда г. Москвы Кузнецова А.А., рассмотрев материалы гражданского дела по иску Ереминой Ольги Сергеевны к Еремину Алексею Викторовичу о расторжении брака и разделе совместно нажитого имущества,</a:t>
            </a:r>
            <a:endParaRPr lang="en-US" sz="1600" dirty="0"/>
          </a:p>
          <a:p>
            <a:pPr marL="0" indent="0" algn="l">
              <a:lnSpc>
                <a:spcPct val="80000"/>
              </a:lnSpc>
              <a:buNone/>
            </a:pPr>
            <a:endParaRPr lang="en-US" sz="1600" dirty="0"/>
          </a:p>
          <a:p>
            <a:pPr marL="0" indent="0" algn="l">
              <a:lnSpc>
                <a:spcPct val="8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УСТАНОВИЛ:</a:t>
            </a:r>
            <a:endParaRPr lang="en-US" sz="1600" dirty="0"/>
          </a:p>
          <a:p>
            <a:pPr marL="0" indent="0" algn="l">
              <a:lnSpc>
                <a:spcPct val="8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производстве суда находится указанное гражданское дело. Сторонам был предоставлен срок для примирения в пределах трех месяцев. По истечении срока истец и ответчик настаивают на расторжении брака. Подготовительные действия по делу выполнены, обстоятельства, имеющие значение для дела, определены, доказательства и возражения сторон представлены.</a:t>
            </a:r>
            <a:endParaRPr lang="en-US" sz="1600" dirty="0"/>
          </a:p>
          <a:p>
            <a:pPr marL="0" indent="0" algn="l">
              <a:lnSpc>
                <a:spcPct val="80000"/>
              </a:lnSpc>
              <a:buNone/>
            </a:pPr>
            <a:endParaRPr lang="en-US" sz="1600" dirty="0"/>
          </a:p>
          <a:p>
            <a:pPr marL="0" indent="0" algn="l">
              <a:lnSpc>
                <a:spcPct val="8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Руководствуясь ст. 147–153, 224–225 ГПК РФ, ст. 22, 38 СК РФ, судья</a:t>
            </a:r>
            <a:endParaRPr lang="en-US" sz="1600" dirty="0"/>
          </a:p>
          <a:p>
            <a:pPr marL="0" indent="0" algn="l">
              <a:lnSpc>
                <a:spcPct val="80000"/>
              </a:lnSpc>
              <a:buNone/>
            </a:pPr>
            <a:endParaRPr lang="en-US" sz="1600" dirty="0"/>
          </a:p>
          <a:p>
            <a:pPr marL="0" indent="0" algn="l">
              <a:lnSpc>
                <a:spcPct val="8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ОПРЕДЕЛИЛ:</a:t>
            </a:r>
            <a:endParaRPr lang="en-US" sz="1600" dirty="0"/>
          </a:p>
          <a:p>
            <a:pPr marL="0" indent="0" algn="l">
              <a:lnSpc>
                <a:spcPct val="8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Назначить гражданское дело № 2-1245/2026 к судебному разбирательству в открытом судебном заседании на 15 сентября 2026 года в 10 часов 30 минут в помещении Люблинского районного суда г. Москвы по адресу: г. Москва, ул. Марьинский Парк, д. 29.</a:t>
            </a:r>
            <a:endParaRPr lang="en-US" sz="1600" dirty="0"/>
          </a:p>
          <a:p>
            <a:pPr marL="0" indent="0" algn="l">
              <a:lnSpc>
                <a:spcPct val="8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Известить истца, ответчика и их представителей о времени и месте судебного заседания; вызвать лиц, участвующих в деле.</a:t>
            </a:r>
            <a:endParaRPr lang="en-US" sz="1600" dirty="0"/>
          </a:p>
          <a:p>
            <a:pPr marL="0" indent="0" algn="l">
              <a:lnSpc>
                <a:spcPct val="8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Предложить сторонам представить дополнительные доказательства по составу и стоимости совместно нажитого имущества до начала судебного заседания.</a:t>
            </a:r>
            <a:endParaRPr lang="en-US" sz="1600" dirty="0"/>
          </a:p>
          <a:p>
            <a:pPr marL="0" indent="0" algn="l">
              <a:lnSpc>
                <a:spcPct val="80000"/>
              </a:lnSpc>
              <a:buNone/>
            </a:pPr>
            <a:endParaRPr lang="en-US" sz="1600" dirty="0"/>
          </a:p>
          <a:p>
            <a:pPr marL="0" indent="0" algn="l">
              <a:lnSpc>
                <a:spcPct val="8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Судья __________________ /А.А. Кузнецова/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2923</Words>
  <Application>Microsoft Macintosh PowerPoint</Application>
  <PresentationFormat>Произвольный</PresentationFormat>
  <Paragraphs>312</Paragraphs>
  <Slides>24</Slides>
  <Notes>24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6" baseType="lpstr">
      <vt:lpstr>Arial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Ivan Krasinski</cp:lastModifiedBy>
  <cp:revision>19</cp:revision>
  <dcterms:created xsi:type="dcterms:W3CDTF">2026-08-08T15:22:55Z</dcterms:created>
  <dcterms:modified xsi:type="dcterms:W3CDTF">2026-08-08T15:41:21Z</dcterms:modified>
</cp:coreProperties>
</file>